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76" r:id="rId4"/>
    <p:sldId id="259" r:id="rId5"/>
    <p:sldId id="277" r:id="rId6"/>
    <p:sldId id="260" r:id="rId7"/>
    <p:sldId id="261" r:id="rId8"/>
    <p:sldId id="278" r:id="rId9"/>
    <p:sldId id="262" r:id="rId10"/>
    <p:sldId id="263" r:id="rId11"/>
    <p:sldId id="279" r:id="rId12"/>
    <p:sldId id="280" r:id="rId13"/>
    <p:sldId id="264" r:id="rId14"/>
    <p:sldId id="265" r:id="rId15"/>
    <p:sldId id="266" r:id="rId16"/>
    <p:sldId id="267" r:id="rId17"/>
    <p:sldId id="268" r:id="rId18"/>
    <p:sldId id="269" r:id="rId19"/>
    <p:sldId id="281" r:id="rId20"/>
    <p:sldId id="270" r:id="rId21"/>
    <p:sldId id="282" r:id="rId22"/>
    <p:sldId id="271" r:id="rId23"/>
    <p:sldId id="283" r:id="rId24"/>
    <p:sldId id="284" r:id="rId25"/>
    <p:sldId id="272" r:id="rId26"/>
    <p:sldId id="285" r:id="rId27"/>
    <p:sldId id="273" r:id="rId28"/>
    <p:sldId id="274" r:id="rId29"/>
    <p:sldId id="275" r:id="rId30"/>
    <p:sldId id="257" r:id="rId3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13/03/2015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13/03/2015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13/03/2015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13/03/2015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13/03/2015</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13/03/2015</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13/03/2015</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13/03/2015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13/03/2015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13/03/2015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13/03/2015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13/03/2015</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721803" y="260648"/>
            <a:ext cx="7772400" cy="2160240"/>
          </a:xfrm>
          <a:solidFill>
            <a:schemeClr val="bg1"/>
          </a:solidFill>
        </p:spPr>
        <p:txBody>
          <a:bodyPr>
            <a:noAutofit/>
          </a:bodyPr>
          <a:lstStyle/>
          <a:p>
            <a:r>
              <a:rPr lang="es-CO" sz="3200" dirty="0">
                <a:latin typeface="Algerian" pitchFamily="82" charset="0"/>
              </a:rPr>
              <a:t>Las apariciones de María, tales como la Virgen de Fátima, </a:t>
            </a:r>
            <a:r>
              <a:rPr lang="es-CO" sz="3200" dirty="0" smtClean="0">
                <a:latin typeface="Algerian" pitchFamily="82" charset="0"/>
              </a:rPr>
              <a:t/>
            </a:r>
            <a:br>
              <a:rPr lang="es-CO" sz="3200" dirty="0" smtClean="0">
                <a:latin typeface="Algerian" pitchFamily="82" charset="0"/>
              </a:rPr>
            </a:br>
            <a:r>
              <a:rPr lang="es-CO" sz="3200" dirty="0" smtClean="0">
                <a:solidFill>
                  <a:srgbClr val="FF0000"/>
                </a:solidFill>
                <a:latin typeface="Algerian" pitchFamily="82" charset="0"/>
              </a:rPr>
              <a:t>¿</a:t>
            </a:r>
            <a:r>
              <a:rPr lang="es-CO" sz="3200" dirty="0">
                <a:solidFill>
                  <a:srgbClr val="FF0000"/>
                </a:solidFill>
                <a:latin typeface="Algerian" pitchFamily="82" charset="0"/>
              </a:rPr>
              <a:t>son verdaderos mensajes de Dios</a:t>
            </a:r>
            <a:r>
              <a:rPr lang="es-CO" sz="3200" dirty="0" smtClean="0">
                <a:solidFill>
                  <a:srgbClr val="FF0000"/>
                </a:solidFill>
                <a:latin typeface="Algerian" pitchFamily="82" charset="0"/>
              </a:rPr>
              <a:t>?</a:t>
            </a:r>
            <a:endParaRPr lang="es-CO" sz="3200" dirty="0">
              <a:solidFill>
                <a:srgbClr val="FF0000"/>
              </a:solidFill>
              <a:latin typeface="Algerian" pitchFamily="82"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688" y="2636912"/>
            <a:ext cx="5688631" cy="3888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67264913"/>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3100" dirty="0" smtClean="0"/>
              <a:t> </a:t>
            </a:r>
            <a:r>
              <a:rPr lang="es-CO" sz="3100" b="1" dirty="0" smtClean="0">
                <a:latin typeface="Agency FB" pitchFamily="34" charset="0"/>
              </a:rPr>
              <a:t>"</a:t>
            </a:r>
            <a:r>
              <a:rPr lang="es-CO" sz="3100" b="1" dirty="0">
                <a:latin typeface="Agency FB" pitchFamily="34" charset="0"/>
              </a:rPr>
              <a:t>Las apariciones de María, tales como la Virgen de Fátima</a:t>
            </a:r>
            <a:r>
              <a:rPr lang="es-CO" sz="3100" b="1" dirty="0" smtClean="0">
                <a:latin typeface="Agency FB" pitchFamily="34" charset="0"/>
              </a:rPr>
              <a:t>,</a:t>
            </a:r>
            <a:br>
              <a:rPr lang="es-CO" sz="3100" b="1" dirty="0" smtClean="0">
                <a:latin typeface="Agency FB" pitchFamily="34" charset="0"/>
              </a:rPr>
            </a:br>
            <a:r>
              <a:rPr lang="es-CO" sz="3100" b="1" dirty="0" smtClean="0">
                <a:latin typeface="Agency FB" pitchFamily="34" charset="0"/>
              </a:rPr>
              <a:t> </a:t>
            </a:r>
            <a:r>
              <a:rPr lang="es-CO" sz="3100" b="1" dirty="0">
                <a:latin typeface="Agency FB" pitchFamily="34" charset="0"/>
              </a:rPr>
              <a:t>¿son verdaderos mensajes de Dios</a:t>
            </a:r>
            <a:r>
              <a:rPr lang="es-CO" sz="3100" b="1" dirty="0" smtClean="0">
                <a:latin typeface="Agency FB" pitchFamily="34" charset="0"/>
              </a:rPr>
              <a:t>?"</a:t>
            </a:r>
            <a:endParaRPr lang="es-CO" b="1" dirty="0">
              <a:latin typeface="Agency FB" pitchFamily="34" charset="0"/>
            </a:endParaRPr>
          </a:p>
        </p:txBody>
      </p:sp>
      <p:sp>
        <p:nvSpPr>
          <p:cNvPr id="3" name="2 Marcador de contenido"/>
          <p:cNvSpPr>
            <a:spLocks noGrp="1"/>
          </p:cNvSpPr>
          <p:nvPr>
            <p:ph idx="1"/>
          </p:nvPr>
        </p:nvSpPr>
        <p:spPr>
          <a:xfrm>
            <a:off x="457200" y="1600200"/>
            <a:ext cx="6851104" cy="4525963"/>
          </a:xfrm>
        </p:spPr>
        <p:txBody>
          <a:bodyPr>
            <a:normAutofit/>
          </a:bodyPr>
          <a:lstStyle/>
          <a:p>
            <a:pPr marL="0" indent="0">
              <a:buNone/>
            </a:pPr>
            <a:r>
              <a:rPr lang="es-CO" sz="2400" dirty="0" smtClean="0"/>
              <a:t>En </a:t>
            </a:r>
            <a:r>
              <a:rPr lang="es-CO" sz="2400" dirty="0"/>
              <a:t>la tradición católica, hay muchos acontecimientos o apariciones reportados de María, ángeles y/o santos y de la entrega de mensajes de Dios. </a:t>
            </a:r>
          </a:p>
          <a:p>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08304" y="1628800"/>
            <a:ext cx="1557139" cy="180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979712" y="3429000"/>
            <a:ext cx="5112568" cy="2677656"/>
          </a:xfrm>
          <a:prstGeom prst="rect">
            <a:avLst/>
          </a:prstGeom>
          <a:solidFill>
            <a:schemeClr val="accent5">
              <a:lumMod val="20000"/>
              <a:lumOff val="80000"/>
            </a:schemeClr>
          </a:solidFill>
        </p:spPr>
        <p:txBody>
          <a:bodyPr wrap="square">
            <a:spAutoFit/>
          </a:bodyPr>
          <a:lstStyle/>
          <a:p>
            <a:r>
              <a:rPr lang="es-CO" sz="2400" dirty="0"/>
              <a:t>Al parecer en al menos algunos de estos casos, la gente genuinamente estuvo viendo algo sobrenatural. Mientras que algo de lo que es visto en varios lugares es quizá el trabajo de charlatanes, otras apariciones fueron </a:t>
            </a:r>
            <a:r>
              <a:rPr lang="es-CO" sz="2400" u="sng" dirty="0"/>
              <a:t>aparentemente</a:t>
            </a:r>
            <a:r>
              <a:rPr lang="es-CO" sz="2400" dirty="0"/>
              <a:t> auténticas. </a:t>
            </a:r>
          </a:p>
        </p:txBody>
      </p:sp>
    </p:spTree>
    <p:extLst>
      <p:ext uri="{BB962C8B-B14F-4D97-AF65-F5344CB8AC3E}">
        <p14:creationId xmlns:p14="http://schemas.microsoft.com/office/powerpoint/2010/main" val="38132917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188640"/>
            <a:ext cx="8229600" cy="1540768"/>
          </a:xfrm>
          <a:solidFill>
            <a:schemeClr val="accent5">
              <a:lumMod val="20000"/>
              <a:lumOff val="80000"/>
            </a:schemeClr>
          </a:solidFill>
        </p:spPr>
        <p:txBody>
          <a:bodyPr>
            <a:normAutofit fontScale="85000" lnSpcReduction="10000"/>
          </a:bodyPr>
          <a:lstStyle/>
          <a:p>
            <a:pPr marL="0" indent="0">
              <a:buNone/>
            </a:pPr>
            <a:r>
              <a:rPr lang="es-CO" dirty="0" smtClean="0"/>
              <a:t>Sin </a:t>
            </a:r>
            <a:r>
              <a:rPr lang="es-CO" dirty="0"/>
              <a:t>embargo, dicho esto, el que una aparición sea auténtica no significa que es un mensaje de Dios o una genuina aparición de María, un ángel o un santo. </a:t>
            </a:r>
            <a:endParaRPr lang="es-CO" dirty="0" smtClean="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1793709"/>
            <a:ext cx="2088232" cy="19180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046120" y="1772816"/>
            <a:ext cx="3168352" cy="1938992"/>
          </a:xfrm>
          <a:prstGeom prst="rect">
            <a:avLst/>
          </a:prstGeom>
        </p:spPr>
        <p:txBody>
          <a:bodyPr wrap="square">
            <a:spAutoFit/>
          </a:bodyPr>
          <a:lstStyle/>
          <a:p>
            <a:pPr algn="ctr"/>
            <a:r>
              <a:rPr lang="es-CO" sz="2400" dirty="0"/>
              <a:t>La Escritura declara que Satanás y sus demonios se disfrazan de ángeles de luz </a:t>
            </a:r>
            <a:r>
              <a:rPr lang="es-CO" sz="2400" dirty="0" smtClean="0"/>
              <a:t>en </a:t>
            </a:r>
            <a:r>
              <a:rPr lang="es-CO" sz="2400" dirty="0" smtClean="0">
                <a:solidFill>
                  <a:srgbClr val="FF0000"/>
                </a:solidFill>
              </a:rPr>
              <a:t>(2 </a:t>
            </a:r>
            <a:r>
              <a:rPr lang="es-CO" sz="2400" dirty="0">
                <a:solidFill>
                  <a:srgbClr val="FF0000"/>
                </a:solidFill>
              </a:rPr>
              <a:t>Corintios </a:t>
            </a:r>
            <a:r>
              <a:rPr lang="es-CO" sz="2400" dirty="0" smtClean="0">
                <a:solidFill>
                  <a:srgbClr val="FF0000"/>
                </a:solidFill>
              </a:rPr>
              <a:t>11:14-15)</a:t>
            </a:r>
            <a:r>
              <a:rPr lang="es-CO" sz="2400" dirty="0"/>
              <a:t> </a:t>
            </a:r>
            <a:r>
              <a:rPr lang="es-CO" sz="2400" dirty="0" smtClean="0"/>
              <a:t>dice:</a:t>
            </a:r>
            <a:endParaRPr lang="es-CO" sz="2400" dirty="0"/>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16216" y="1711592"/>
            <a:ext cx="2057003" cy="2000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577458" y="4509120"/>
            <a:ext cx="8105675" cy="1569660"/>
          </a:xfrm>
          <a:prstGeom prst="rect">
            <a:avLst/>
          </a:prstGeom>
          <a:solidFill>
            <a:schemeClr val="accent5">
              <a:lumMod val="20000"/>
              <a:lumOff val="80000"/>
            </a:schemeClr>
          </a:solidFill>
        </p:spPr>
        <p:txBody>
          <a:bodyPr wrap="square">
            <a:spAutoFit/>
          </a:bodyPr>
          <a:lstStyle/>
          <a:p>
            <a:pPr algn="ctr"/>
            <a:r>
              <a:rPr lang="es-CO" sz="2400" dirty="0" smtClean="0"/>
              <a:t>«</a:t>
            </a:r>
            <a:r>
              <a:rPr lang="es-CO" sz="2400" dirty="0" smtClean="0">
                <a:latin typeface="Agency FB" pitchFamily="34" charset="0"/>
              </a:rPr>
              <a:t>Y </a:t>
            </a:r>
            <a:r>
              <a:rPr lang="es-CO" sz="2400" dirty="0">
                <a:latin typeface="Agency FB" pitchFamily="34" charset="0"/>
              </a:rPr>
              <a:t>no es maravilla, porque el mismo Satanás se disfraza como ángel de luz</a:t>
            </a:r>
            <a:r>
              <a:rPr lang="es-CO" sz="2400" dirty="0" smtClean="0">
                <a:latin typeface="Agency FB" pitchFamily="34" charset="0"/>
              </a:rPr>
              <a:t>. </a:t>
            </a:r>
            <a:r>
              <a:rPr lang="es-CO" sz="2400" dirty="0">
                <a:latin typeface="Agency FB" pitchFamily="34" charset="0"/>
              </a:rPr>
              <a:t>15 Así que, no es extraño si también sus ministros se disfrazan como ministros de justicia; cuyo fin será conforme a sus </a:t>
            </a:r>
            <a:r>
              <a:rPr lang="es-CO" sz="2400" dirty="0" smtClean="0">
                <a:latin typeface="Agency FB" pitchFamily="34" charset="0"/>
              </a:rPr>
              <a:t>obras</a:t>
            </a:r>
            <a:r>
              <a:rPr lang="es-CO" sz="2400" dirty="0" smtClean="0"/>
              <a:t>». </a:t>
            </a:r>
          </a:p>
          <a:p>
            <a:pPr algn="ctr"/>
            <a:r>
              <a:rPr lang="es-CO" sz="2400" dirty="0" smtClean="0"/>
              <a:t>Por tanto, las </a:t>
            </a:r>
            <a:r>
              <a:rPr lang="es-CO" sz="2400" dirty="0"/>
              <a:t>apariciones son un engaño satánico</a:t>
            </a:r>
            <a:endParaRPr lang="es-CO" dirty="0"/>
          </a:p>
        </p:txBody>
      </p:sp>
    </p:spTree>
    <p:extLst>
      <p:ext uri="{BB962C8B-B14F-4D97-AF65-F5344CB8AC3E}">
        <p14:creationId xmlns:p14="http://schemas.microsoft.com/office/powerpoint/2010/main" val="74458297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620688"/>
            <a:ext cx="6336704" cy="2736304"/>
          </a:xfrm>
        </p:spPr>
        <p:txBody>
          <a:bodyPr>
            <a:noAutofit/>
          </a:bodyPr>
          <a:lstStyle/>
          <a:p>
            <a:pPr marL="0" indent="0">
              <a:buNone/>
            </a:pPr>
            <a:r>
              <a:rPr lang="es-CO" sz="2400" dirty="0" smtClean="0"/>
              <a:t>Estas </a:t>
            </a:r>
            <a:r>
              <a:rPr lang="es-CO" sz="2400" dirty="0"/>
              <a:t>apariciones son contrarias a la Palabra de </a:t>
            </a:r>
            <a:r>
              <a:rPr lang="es-CO" sz="2400" dirty="0" smtClean="0"/>
              <a:t>Dios, registrada en </a:t>
            </a:r>
            <a:r>
              <a:rPr lang="es-CO" sz="2400" dirty="0" smtClean="0">
                <a:solidFill>
                  <a:srgbClr val="FF0000"/>
                </a:solidFill>
              </a:rPr>
              <a:t>(Eclesiastés 9:5,6). </a:t>
            </a:r>
            <a:r>
              <a:rPr lang="es-CO" sz="2400" dirty="0" smtClean="0"/>
              <a:t>«</a:t>
            </a:r>
            <a:r>
              <a:rPr lang="es-CO" sz="2400" b="1" dirty="0" smtClean="0">
                <a:latin typeface="Agency FB" pitchFamily="34" charset="0"/>
              </a:rPr>
              <a:t>Porque </a:t>
            </a:r>
            <a:r>
              <a:rPr lang="es-CO" sz="2400" b="1" dirty="0">
                <a:latin typeface="Agency FB" pitchFamily="34" charset="0"/>
              </a:rPr>
              <a:t>los que viven saben que han de morir; pero los muertos nada saben, ni tienen más paga; porque su memoria es puesta en olvido</a:t>
            </a:r>
            <a:r>
              <a:rPr lang="es-CO" sz="2400" b="1" dirty="0" smtClean="0">
                <a:latin typeface="Agency FB" pitchFamily="34" charset="0"/>
              </a:rPr>
              <a:t>. </a:t>
            </a:r>
            <a:r>
              <a:rPr lang="es-CO" sz="2400" b="1" dirty="0">
                <a:latin typeface="Agency FB" pitchFamily="34" charset="0"/>
              </a:rPr>
              <a:t>6 También su amor y su odio y su envidia fenecieron ya; y nunca más tendrán parte en todo lo que se hace debajo del </a:t>
            </a:r>
            <a:r>
              <a:rPr lang="es-CO" sz="2400" b="1" dirty="0" smtClean="0">
                <a:latin typeface="Agency FB" pitchFamily="34" charset="0"/>
              </a:rPr>
              <a:t>sol</a:t>
            </a:r>
            <a:r>
              <a:rPr lang="es-CO" sz="2400" dirty="0" smtClean="0"/>
              <a:t>». </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0232" y="476672"/>
            <a:ext cx="2232248" cy="26902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547664" y="3933056"/>
            <a:ext cx="5760640" cy="2308324"/>
          </a:xfrm>
          <a:prstGeom prst="rect">
            <a:avLst/>
          </a:prstGeom>
          <a:solidFill>
            <a:schemeClr val="accent5">
              <a:lumMod val="20000"/>
              <a:lumOff val="80000"/>
            </a:schemeClr>
          </a:solidFill>
        </p:spPr>
        <p:txBody>
          <a:bodyPr wrap="square">
            <a:spAutoFit/>
          </a:bodyPr>
          <a:lstStyle/>
          <a:p>
            <a:r>
              <a:rPr lang="es-CO" sz="2400" dirty="0"/>
              <a:t>Por eso, en otra parte de la Escritura dice: «</a:t>
            </a:r>
            <a:r>
              <a:rPr lang="es-CO" sz="2400" b="1" dirty="0">
                <a:latin typeface="Agency FB" pitchFamily="34" charset="0"/>
              </a:rPr>
              <a:t>No violaré mi pacto, Ni cambiaré lo que ha salido de mis labios</a:t>
            </a:r>
            <a:r>
              <a:rPr lang="es-CO" sz="2400" dirty="0"/>
              <a:t>»</a:t>
            </a:r>
            <a:r>
              <a:rPr lang="es-CO" sz="2400" dirty="0">
                <a:solidFill>
                  <a:srgbClr val="FF0000"/>
                </a:solidFill>
              </a:rPr>
              <a:t> (Sal.89:34), </a:t>
            </a:r>
            <a:r>
              <a:rPr lang="es-CO" sz="2400" dirty="0"/>
              <a:t>lo que quiere decir que, las apariciones mismas son de naturaleza satánica. </a:t>
            </a:r>
          </a:p>
          <a:p>
            <a:endParaRPr lang="es-CO" sz="2400" dirty="0"/>
          </a:p>
        </p:txBody>
      </p:sp>
    </p:spTree>
    <p:extLst>
      <p:ext uri="{BB962C8B-B14F-4D97-AF65-F5344CB8AC3E}">
        <p14:creationId xmlns:p14="http://schemas.microsoft.com/office/powerpoint/2010/main" val="2837483561"/>
      </p:ext>
    </p:extLst>
  </p:cSld>
  <p:clrMapOvr>
    <a:masterClrMapping/>
  </p:clrMapOvr>
  <p:transition spd="slow">
    <p:wip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2448272"/>
          </a:xfrm>
        </p:spPr>
        <p:txBody>
          <a:bodyPr>
            <a:normAutofit fontScale="92500" lnSpcReduction="10000"/>
          </a:bodyPr>
          <a:lstStyle/>
          <a:p>
            <a:pPr marL="0" indent="0">
              <a:buNone/>
            </a:pPr>
            <a:r>
              <a:rPr lang="es-CO" sz="2600" dirty="0"/>
              <a:t>Un estudio de las enseñanzas de Nuestra Señora de Fátima con su “Milagro del Sol” es un buen ejemplo.</a:t>
            </a:r>
          </a:p>
          <a:p>
            <a:pPr marL="400050" lvl="1" indent="0">
              <a:buNone/>
            </a:pPr>
            <a:endParaRPr lang="es-CO" dirty="0" smtClean="0"/>
          </a:p>
          <a:p>
            <a:pPr marL="400050" lvl="1" indent="0">
              <a:buNone/>
            </a:pPr>
            <a:r>
              <a:rPr lang="es-CO" dirty="0" smtClean="0"/>
              <a:t>Hay </a:t>
            </a:r>
            <a:r>
              <a:rPr lang="es-CO" dirty="0"/>
              <a:t>una página web que contiene las descripciones del “Milagro del Sol” y puede ser encontrada en: www.religion-cults.com/fatima/sun.htm</a:t>
            </a:r>
            <a:r>
              <a:rPr lang="es-CO" dirty="0" smtClean="0"/>
              <a:t>.</a:t>
            </a:r>
          </a:p>
        </p:txBody>
      </p:sp>
      <p:sp>
        <p:nvSpPr>
          <p:cNvPr id="4" name="3 Rectángulo"/>
          <p:cNvSpPr/>
          <p:nvPr/>
        </p:nvSpPr>
        <p:spPr>
          <a:xfrm>
            <a:off x="395536" y="3140968"/>
            <a:ext cx="6696744" cy="3693319"/>
          </a:xfrm>
          <a:prstGeom prst="rect">
            <a:avLst/>
          </a:prstGeom>
          <a:solidFill>
            <a:schemeClr val="accent5">
              <a:lumMod val="20000"/>
              <a:lumOff val="80000"/>
            </a:schemeClr>
          </a:solidFill>
        </p:spPr>
        <p:txBody>
          <a:bodyPr wrap="square">
            <a:spAutoFit/>
          </a:bodyPr>
          <a:lstStyle/>
          <a:p>
            <a:r>
              <a:rPr lang="es-CO" sz="2400" dirty="0"/>
              <a:t>Parecería que efectivamente algo espectacular sucedió en el 13 de octubre de 1917 - que algo de verdad apareció y entregó un mensaje. El hecho de que este evento coincidiera con lo que había sido dicho a los niños pastores tres meses antes, parecería enlazar este acontecimiento con las apariciones que ellos habían estado presenciando en los meses anteriores - primero la del ángel y después la de la “Virgen de Fátima”.</a:t>
            </a:r>
          </a:p>
          <a:p>
            <a:endParaRPr lang="es-CO" dirty="0"/>
          </a:p>
        </p:txBody>
      </p:sp>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72204" y="3645024"/>
            <a:ext cx="1763577" cy="22252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86034804"/>
      </p:ext>
    </p:extLst>
  </p:cSld>
  <p:clrMapOvr>
    <a:masterClrMapping/>
  </p:clrMapOvr>
  <p:transition spd="slow">
    <p:push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120680"/>
          </a:xfrm>
        </p:spPr>
        <p:txBody>
          <a:bodyPr>
            <a:normAutofit fontScale="92500" lnSpcReduction="20000"/>
          </a:bodyPr>
          <a:lstStyle/>
          <a:p>
            <a:pPr marL="0" indent="0">
              <a:buNone/>
            </a:pPr>
            <a:r>
              <a:rPr lang="es-CO" sz="2600" dirty="0"/>
              <a:t>La única manera de determinar si una aparición es un “falso milagro” o un genuino mensaje de Dios, es comparando la aparición con la </a:t>
            </a:r>
            <a:r>
              <a:rPr lang="es-CO" sz="2600" dirty="0" smtClean="0"/>
              <a:t>Escritura.</a:t>
            </a:r>
            <a:endParaRPr lang="es-CO" sz="2600" dirty="0"/>
          </a:p>
          <a:p>
            <a:endParaRPr lang="es-CO" sz="2600" dirty="0" smtClean="0"/>
          </a:p>
          <a:p>
            <a:r>
              <a:rPr lang="es-CO" sz="2600" dirty="0" smtClean="0"/>
              <a:t>Cuando </a:t>
            </a:r>
            <a:r>
              <a:rPr lang="es-CO" sz="2600" dirty="0"/>
              <a:t>uno compara el mensaje de Fátima con lo que la Biblia enseña, es evidente que el mensaje de Fátima </a:t>
            </a:r>
            <a:r>
              <a:rPr lang="es-CO" sz="2600" u="sng" dirty="0"/>
              <a:t>combina</a:t>
            </a:r>
            <a:r>
              <a:rPr lang="es-CO" sz="2600" dirty="0"/>
              <a:t> algunas verdades bíblicas con muchas prácticas y enseñanzas no bíblicas. </a:t>
            </a:r>
            <a:endParaRPr lang="es-CO" sz="2600" dirty="0" smtClean="0"/>
          </a:p>
          <a:p>
            <a:r>
              <a:rPr lang="es-CO" sz="2600" dirty="0" smtClean="0"/>
              <a:t>Los </a:t>
            </a:r>
            <a:r>
              <a:rPr lang="es-CO" sz="2600" dirty="0"/>
              <a:t>siguientes párrafos están citados directamente de la página web dedicada a la “Virgen de Fátima” www.fatima.org. </a:t>
            </a:r>
            <a:endParaRPr lang="es-CO" sz="2600" dirty="0" smtClean="0"/>
          </a:p>
          <a:p>
            <a:pPr marL="0" indent="0">
              <a:buNone/>
            </a:pPr>
            <a:endParaRPr lang="es-CO" sz="2600" dirty="0" smtClean="0"/>
          </a:p>
          <a:p>
            <a:pPr marL="0" indent="0">
              <a:buNone/>
            </a:pPr>
            <a:r>
              <a:rPr lang="es-CO" sz="2600" dirty="0" smtClean="0"/>
              <a:t>Hay </a:t>
            </a:r>
            <a:r>
              <a:rPr lang="es-CO" sz="2600" dirty="0"/>
              <a:t>palabras y oraciones subrayadas para indicar que éstas no son bíblicas </a:t>
            </a:r>
            <a:r>
              <a:rPr lang="es-CO" sz="2600" dirty="0" smtClean="0"/>
              <a:t>(o sea, que </a:t>
            </a:r>
            <a:r>
              <a:rPr lang="es-CO" sz="2600" dirty="0"/>
              <a:t>no son enseñadas por la Biblia), o anti-bíblicas (contradictorias a la Biblia). A través del análisis de las citas, se dará más información, junto con las razones específicas para la clasificación de estas apariciones como “falsos milagros”. Este es un resumen de citas sobre todo el mensaje dado por la Virgen de Fátima:</a:t>
            </a:r>
          </a:p>
          <a:p>
            <a:endParaRPr lang="es-CO" dirty="0"/>
          </a:p>
        </p:txBody>
      </p:sp>
    </p:spTree>
    <p:extLst>
      <p:ext uri="{BB962C8B-B14F-4D97-AF65-F5344CB8AC3E}">
        <p14:creationId xmlns:p14="http://schemas.microsoft.com/office/powerpoint/2010/main" val="2294647327"/>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96994" cy="648072"/>
          </a:xfrm>
        </p:spPr>
        <p:txBody>
          <a:bodyPr>
            <a:normAutofit fontScale="92500"/>
          </a:bodyPr>
          <a:lstStyle/>
          <a:p>
            <a:pPr marL="0" indent="0">
              <a:buNone/>
            </a:pPr>
            <a:r>
              <a:rPr lang="es-CO" sz="3600" b="1" u="sng" dirty="0" smtClean="0"/>
              <a:t>La iglesia dice sobre El </a:t>
            </a:r>
            <a:r>
              <a:rPr lang="es-CO" sz="3600" b="1" u="sng" dirty="0"/>
              <a:t>Mensaje en General</a:t>
            </a:r>
            <a:r>
              <a:rPr lang="es-CO" sz="3600" b="1" u="sng" dirty="0" smtClean="0"/>
              <a:t>:</a:t>
            </a:r>
            <a:endParaRPr lang="es-CO" sz="2400" dirty="0"/>
          </a:p>
          <a:p>
            <a:endParaRPr lang="es-CO" dirty="0"/>
          </a:p>
          <a:p>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4288" y="1553709"/>
            <a:ext cx="1589906" cy="23601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67544" y="1556792"/>
            <a:ext cx="6552728" cy="2308324"/>
          </a:xfrm>
          <a:prstGeom prst="rect">
            <a:avLst/>
          </a:prstGeom>
        </p:spPr>
        <p:txBody>
          <a:bodyPr wrap="square">
            <a:spAutoFit/>
          </a:bodyPr>
          <a:lstStyle/>
          <a:p>
            <a:r>
              <a:rPr lang="es-CO" sz="2400" dirty="0">
                <a:solidFill>
                  <a:srgbClr val="FF0000"/>
                </a:solidFill>
              </a:rPr>
              <a:t>“El Mensaje general de Fátima no es complicado. Sus solicitudes son de oración, reparación, arrepentimiento y sacrificio, así como del abandono del pecado. Antes que Nuestra Señora apareciera en el árbol a los tres pastorcitos, </a:t>
            </a:r>
            <a:r>
              <a:rPr lang="es-CO" sz="2400" u="sng" dirty="0">
                <a:solidFill>
                  <a:srgbClr val="FF0000"/>
                </a:solidFill>
              </a:rPr>
              <a:t>Lucía, Francisco y Jacinta</a:t>
            </a:r>
            <a:r>
              <a:rPr lang="es-CO" sz="2400" dirty="0">
                <a:solidFill>
                  <a:srgbClr val="FF0000"/>
                </a:solidFill>
              </a:rPr>
              <a:t>, el Ángel de Paz los visitó. </a:t>
            </a:r>
          </a:p>
        </p:txBody>
      </p:sp>
      <p:sp>
        <p:nvSpPr>
          <p:cNvPr id="5" name="4 Rectángulo"/>
          <p:cNvSpPr/>
          <p:nvPr/>
        </p:nvSpPr>
        <p:spPr>
          <a:xfrm>
            <a:off x="2051720" y="4365104"/>
            <a:ext cx="4572000" cy="1938992"/>
          </a:xfrm>
          <a:prstGeom prst="rect">
            <a:avLst/>
          </a:prstGeom>
        </p:spPr>
        <p:txBody>
          <a:bodyPr>
            <a:spAutoFit/>
          </a:bodyPr>
          <a:lstStyle/>
          <a:p>
            <a:r>
              <a:rPr lang="es-CO" sz="2400" dirty="0">
                <a:solidFill>
                  <a:srgbClr val="FF0000"/>
                </a:solidFill>
              </a:rPr>
              <a:t>El Ángel preparó a los niños para recibir a la Bendita Virgen María, y sus instrucciones son un aspecto importante del Mensaje que con frecuencia es ignorado. </a:t>
            </a:r>
          </a:p>
        </p:txBody>
      </p:sp>
    </p:spTree>
    <p:extLst>
      <p:ext uri="{BB962C8B-B14F-4D97-AF65-F5344CB8AC3E}">
        <p14:creationId xmlns:p14="http://schemas.microsoft.com/office/powerpoint/2010/main" val="113597423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6048672"/>
          </a:xfrm>
        </p:spPr>
        <p:txBody>
          <a:bodyPr>
            <a:normAutofit/>
          </a:bodyPr>
          <a:lstStyle/>
          <a:p>
            <a:pPr marL="0" indent="0">
              <a:buNone/>
            </a:pPr>
            <a:r>
              <a:rPr lang="es-CO" sz="2400" dirty="0" smtClean="0">
                <a:solidFill>
                  <a:srgbClr val="FF0000"/>
                </a:solidFill>
              </a:rPr>
              <a:t>“</a:t>
            </a:r>
            <a:r>
              <a:rPr lang="es-CO" sz="2400" dirty="0">
                <a:solidFill>
                  <a:srgbClr val="FF0000"/>
                </a:solidFill>
              </a:rPr>
              <a:t>El Ángel demostró a los niños la manera ferviente, atenta y tranquila con la cual debemos todos orar, y la reverencia que debemos mostrar a Dios en oración. Él también les explicó la gran importancia de orar y hacer sacrificios en reparación por las ofensas cometidas contra Dios. </a:t>
            </a:r>
            <a:endParaRPr lang="es-CO" sz="2400" dirty="0" smtClean="0">
              <a:solidFill>
                <a:srgbClr val="FF0000"/>
              </a:solidFill>
            </a:endParaRPr>
          </a:p>
          <a:p>
            <a:pPr marL="0" indent="0">
              <a:buNone/>
            </a:pPr>
            <a:r>
              <a:rPr lang="es-CO" sz="2400" dirty="0" smtClean="0">
                <a:solidFill>
                  <a:srgbClr val="FF0000"/>
                </a:solidFill>
              </a:rPr>
              <a:t>Él </a:t>
            </a:r>
            <a:r>
              <a:rPr lang="es-CO" sz="2400" dirty="0">
                <a:solidFill>
                  <a:srgbClr val="FF0000"/>
                </a:solidFill>
              </a:rPr>
              <a:t>les dijo: </a:t>
            </a:r>
            <a:r>
              <a:rPr lang="es-CO" sz="2400" dirty="0" smtClean="0">
                <a:solidFill>
                  <a:srgbClr val="FF0000"/>
                </a:solidFill>
              </a:rPr>
              <a:t>“</a:t>
            </a:r>
            <a:r>
              <a:rPr lang="es-CO" sz="2400" b="1" dirty="0">
                <a:solidFill>
                  <a:srgbClr val="FF0000"/>
                </a:solidFill>
                <a:latin typeface="Agency FB" pitchFamily="34" charset="0"/>
              </a:rPr>
              <a:t>Hagan de todo lo que puedan un sacrificio y una ofrenda a Dios como un acto de reparación por los pecados por los que Él es ofendido, y en súplica, por la conversión de los pecadores</a:t>
            </a:r>
            <a:r>
              <a:rPr lang="es-CO" sz="2400" dirty="0">
                <a:solidFill>
                  <a:srgbClr val="FF0000"/>
                </a:solidFill>
              </a:rPr>
              <a:t>.” </a:t>
            </a:r>
            <a:endParaRPr lang="es-CO" sz="2400" dirty="0" smtClean="0">
              <a:solidFill>
                <a:srgbClr val="FF0000"/>
              </a:solidFill>
            </a:endParaRPr>
          </a:p>
          <a:p>
            <a:pPr marL="0" indent="0">
              <a:buNone/>
            </a:pPr>
            <a:r>
              <a:rPr lang="es-CO" sz="2400" dirty="0" smtClean="0">
                <a:solidFill>
                  <a:srgbClr val="FF0000"/>
                </a:solidFill>
              </a:rPr>
              <a:t>En </a:t>
            </a:r>
            <a:r>
              <a:rPr lang="es-CO" sz="2400" dirty="0">
                <a:solidFill>
                  <a:srgbClr val="FF0000"/>
                </a:solidFill>
              </a:rPr>
              <a:t>su tercera y final aparición a los niños, el Ángel les dio la Sagrada Comunión, y les mostró la manera correcta de recibir a Nuestro Señor en la Eucaristía: los tres niños se arrodillaron y recibieron la Comunión; a Lucía le fue dada la Sagrada Hostia en la lengua y el Ángel compartió la Sangre del Cáliz entre Francisco y Jacinta.</a:t>
            </a:r>
          </a:p>
          <a:p>
            <a:endParaRPr lang="es-CO" dirty="0"/>
          </a:p>
        </p:txBody>
      </p:sp>
    </p:spTree>
    <p:extLst>
      <p:ext uri="{BB962C8B-B14F-4D97-AF65-F5344CB8AC3E}">
        <p14:creationId xmlns:p14="http://schemas.microsoft.com/office/powerpoint/2010/main" val="290053363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49491"/>
          </a:xfrm>
        </p:spPr>
        <p:txBody>
          <a:bodyPr>
            <a:normAutofit fontScale="70000" lnSpcReduction="20000"/>
          </a:bodyPr>
          <a:lstStyle/>
          <a:p>
            <a:pPr marL="0" indent="0">
              <a:buNone/>
            </a:pPr>
            <a:r>
              <a:rPr lang="es-CO" dirty="0">
                <a:solidFill>
                  <a:srgbClr val="FF0000"/>
                </a:solidFill>
              </a:rPr>
              <a:t>“Nuestra Señora subrayó la importancia de rezar el Rosario en cada una de Sus apariciones, pidiendo a los niños que rezaran el Rosario cada día por la paz. Otra parte importante del Mensaje de Fátima es la devoción a Nuestra Señora del Inmaculado Corazón, quien está terriblemente </a:t>
            </a:r>
            <a:r>
              <a:rPr lang="es-CO" u="sng" dirty="0">
                <a:solidFill>
                  <a:srgbClr val="FF0000"/>
                </a:solidFill>
              </a:rPr>
              <a:t>indignada y ofendida</a:t>
            </a:r>
            <a:r>
              <a:rPr lang="es-CO" dirty="0">
                <a:solidFill>
                  <a:srgbClr val="FF0000"/>
                </a:solidFill>
              </a:rPr>
              <a:t> por los pecados de la humanidad, y somos amorosamente urgidos a consolarla por medio de la reparación. Ella mostró a los niños Su Corazón, rodeado por espinas que lo atraviesan (lo que representa los pecados en contra de Su Inmaculado Corazón). Ellos entendieron que sus sacrificios podían ayudar a consolarla.”</a:t>
            </a:r>
          </a:p>
          <a:p>
            <a:endParaRPr lang="es-CO" dirty="0">
              <a:solidFill>
                <a:srgbClr val="FF0000"/>
              </a:solidFill>
            </a:endParaRPr>
          </a:p>
          <a:p>
            <a:pPr marL="400050" lvl="1" indent="0">
              <a:buNone/>
            </a:pPr>
            <a:r>
              <a:rPr lang="es-CO" sz="3400" dirty="0">
                <a:solidFill>
                  <a:srgbClr val="FF0000"/>
                </a:solidFill>
              </a:rPr>
              <a:t>“Los niños también vieron que Dios está terriblemente ofendido por los pecados de la humanidad, y que Él desea que cada uno de nosotros y toda la humanidad abandone el pecado y haga reparación por sus crímenes a través de la oración y el sacrificio. Nuestra Señora tristemente imploró: - ‘¡</a:t>
            </a:r>
            <a:r>
              <a:rPr lang="es-CO" sz="3400" b="1" dirty="0">
                <a:solidFill>
                  <a:srgbClr val="FF0000"/>
                </a:solidFill>
                <a:latin typeface="Agency FB" pitchFamily="34" charset="0"/>
              </a:rPr>
              <a:t>Ya no ofendan al Señor nuestro Dios, porque Él ya está demasiado ofendido</a:t>
            </a:r>
            <a:r>
              <a:rPr lang="es-CO" sz="3400" dirty="0">
                <a:solidFill>
                  <a:srgbClr val="FF0000"/>
                </a:solidFill>
              </a:rPr>
              <a:t>! ”</a:t>
            </a:r>
          </a:p>
          <a:p>
            <a:endParaRPr lang="es-CO" dirty="0"/>
          </a:p>
        </p:txBody>
      </p:sp>
    </p:spTree>
    <p:extLst>
      <p:ext uri="{BB962C8B-B14F-4D97-AF65-F5344CB8AC3E}">
        <p14:creationId xmlns:p14="http://schemas.microsoft.com/office/powerpoint/2010/main" val="3012031430"/>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fontScale="85000" lnSpcReduction="10000"/>
          </a:bodyPr>
          <a:lstStyle/>
          <a:p>
            <a:pPr marL="0" indent="0">
              <a:buNone/>
            </a:pPr>
            <a:r>
              <a:rPr lang="es-CO" dirty="0">
                <a:solidFill>
                  <a:srgbClr val="FF0000"/>
                </a:solidFill>
              </a:rPr>
              <a:t>“También les fue dicho a los niños que oraran y se sacrificaran ellos mismos por los pecadores, a fin de salvarlos del infierno. Brevemente les fue mostrado a los niños una visión del infierno, después de lo cual Nuestra Señora les dijo: - ‘</a:t>
            </a:r>
            <a:r>
              <a:rPr lang="es-CO" b="1" dirty="0">
                <a:solidFill>
                  <a:srgbClr val="FF0000"/>
                </a:solidFill>
                <a:latin typeface="Agency FB" pitchFamily="34" charset="0"/>
              </a:rPr>
              <a:t>Ustedes han visto el infierno donde van las almas de los pobres pecadores. Para salvarlos, Dios desea establecer en el mundo, la devoción a Mi Inmaculado Corazón. Si es hecho lo que les digo, muchas almas serán salvadas y habrá paz</a:t>
            </a:r>
            <a:r>
              <a:rPr lang="es-CO" dirty="0">
                <a:solidFill>
                  <a:srgbClr val="FF0000"/>
                </a:solidFill>
              </a:rPr>
              <a:t>.”</a:t>
            </a:r>
          </a:p>
          <a:p>
            <a:endParaRPr lang="es-CO" dirty="0">
              <a:solidFill>
                <a:srgbClr val="FF0000"/>
              </a:solidFill>
            </a:endParaRPr>
          </a:p>
          <a:p>
            <a:r>
              <a:rPr lang="es-CO" dirty="0">
                <a:solidFill>
                  <a:srgbClr val="FF0000"/>
                </a:solidFill>
              </a:rPr>
              <a:t>“Nuestra Señora nos indicó la raíz específica de los problemas en el mundo, la que causa las guerras mundiales y tan terrible sufrimiento: </a:t>
            </a:r>
            <a:r>
              <a:rPr lang="es-CO" b="1" u="sng" dirty="0">
                <a:solidFill>
                  <a:srgbClr val="FF0000"/>
                </a:solidFill>
              </a:rPr>
              <a:t>el pecado</a:t>
            </a:r>
            <a:r>
              <a:rPr lang="es-CO" dirty="0">
                <a:solidFill>
                  <a:srgbClr val="FF0000"/>
                </a:solidFill>
              </a:rPr>
              <a:t>. </a:t>
            </a:r>
            <a:endParaRPr lang="es-CO" dirty="0" smtClean="0">
              <a:solidFill>
                <a:srgbClr val="FF0000"/>
              </a:solidFill>
            </a:endParaRPr>
          </a:p>
          <a:p>
            <a:r>
              <a:rPr lang="es-CO" dirty="0" smtClean="0">
                <a:solidFill>
                  <a:srgbClr val="FF0000"/>
                </a:solidFill>
              </a:rPr>
              <a:t>Entonces </a:t>
            </a:r>
            <a:r>
              <a:rPr lang="es-CO" dirty="0">
                <a:solidFill>
                  <a:srgbClr val="FF0000"/>
                </a:solidFill>
              </a:rPr>
              <a:t>ella dio la solución, primero individualmente a la gente, después a los líderes de la iglesia. </a:t>
            </a:r>
            <a:endParaRPr lang="es-CO" dirty="0" smtClean="0">
              <a:solidFill>
                <a:srgbClr val="FF0000"/>
              </a:solidFill>
            </a:endParaRPr>
          </a:p>
        </p:txBody>
      </p:sp>
    </p:spTree>
    <p:extLst>
      <p:ext uri="{BB962C8B-B14F-4D97-AF65-F5344CB8AC3E}">
        <p14:creationId xmlns:p14="http://schemas.microsoft.com/office/powerpoint/2010/main" val="4186974837"/>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p:spPr>
        <p:txBody>
          <a:bodyPr>
            <a:normAutofit/>
          </a:bodyPr>
          <a:lstStyle/>
          <a:p>
            <a:pPr marL="0" indent="0">
              <a:buNone/>
            </a:pPr>
            <a:r>
              <a:rPr lang="es-CO" sz="2800" dirty="0" smtClean="0">
                <a:solidFill>
                  <a:srgbClr val="FF0000"/>
                </a:solidFill>
              </a:rPr>
              <a:t>Dios </a:t>
            </a:r>
            <a:r>
              <a:rPr lang="es-CO" sz="2800" dirty="0">
                <a:solidFill>
                  <a:srgbClr val="FF0000"/>
                </a:solidFill>
              </a:rPr>
              <a:t>pide a cada uno de nosotros que dejemos de ofenderlo. Debemos orar, especialmente el Rosario. </a:t>
            </a:r>
            <a:endParaRPr lang="es-CO" sz="2800" dirty="0" smtClean="0">
              <a:solidFill>
                <a:srgbClr val="FF0000"/>
              </a:solidFill>
            </a:endParaRPr>
          </a:p>
          <a:p>
            <a:pPr marL="0" indent="0">
              <a:buNone/>
            </a:pPr>
            <a:r>
              <a:rPr lang="es-CO" sz="2800" dirty="0" smtClean="0">
                <a:solidFill>
                  <a:srgbClr val="FF0000"/>
                </a:solidFill>
              </a:rPr>
              <a:t>Al </a:t>
            </a:r>
            <a:r>
              <a:rPr lang="es-CO" sz="2800" dirty="0">
                <a:solidFill>
                  <a:srgbClr val="FF0000"/>
                </a:solidFill>
              </a:rPr>
              <a:t>rezar frecuentemente el Rosario, obtendremos las gracias necesarias para derrotar al pecado. Dios quiere que tengamos devoción al Inmaculado Corazón de María y que trabajemos para extender esta devoción a través del mundo. </a:t>
            </a:r>
            <a:endParaRPr lang="es-CO" sz="2800" dirty="0" smtClean="0">
              <a:solidFill>
                <a:srgbClr val="FF0000"/>
              </a:solidFill>
            </a:endParaRPr>
          </a:p>
          <a:p>
            <a:pPr marL="0" indent="0">
              <a:buNone/>
            </a:pPr>
            <a:r>
              <a:rPr lang="es-CO" sz="2800" dirty="0" smtClean="0">
                <a:solidFill>
                  <a:srgbClr val="FF0000"/>
                </a:solidFill>
              </a:rPr>
              <a:t>Nuestra </a:t>
            </a:r>
            <a:r>
              <a:rPr lang="es-CO" sz="2800" dirty="0">
                <a:solidFill>
                  <a:srgbClr val="FF0000"/>
                </a:solidFill>
              </a:rPr>
              <a:t>Señora dijo - ‘</a:t>
            </a:r>
            <a:r>
              <a:rPr lang="es-CO" sz="2800" b="1" dirty="0">
                <a:solidFill>
                  <a:srgbClr val="FF0000"/>
                </a:solidFill>
                <a:latin typeface="Agency FB" pitchFamily="34" charset="0"/>
              </a:rPr>
              <a:t>Mi Inmaculado Corazón será su refugio y el camino que los lleve a Dios</a:t>
            </a:r>
            <a:r>
              <a:rPr lang="es-CO" sz="2800" dirty="0">
                <a:solidFill>
                  <a:srgbClr val="FF0000"/>
                </a:solidFill>
              </a:rPr>
              <a:t>.’ Si queremos llegar a Dios, tenemos un camino seguro hacia Él a través de la verdadera devoción al Inmaculado Corazón de Su Madre</a:t>
            </a:r>
            <a:r>
              <a:rPr lang="es-CO" sz="2800" dirty="0" smtClean="0">
                <a:solidFill>
                  <a:srgbClr val="FF0000"/>
                </a:solidFill>
              </a:rPr>
              <a:t>.” </a:t>
            </a:r>
          </a:p>
        </p:txBody>
      </p:sp>
    </p:spTree>
    <p:extLst>
      <p:ext uri="{BB962C8B-B14F-4D97-AF65-F5344CB8AC3E}">
        <p14:creationId xmlns:p14="http://schemas.microsoft.com/office/powerpoint/2010/main" val="3088134775"/>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sz="3100" dirty="0" smtClean="0"/>
              <a:t>Nota: Esta doctrina impuesta por la iglesia Católica contradice la Escritura</a:t>
            </a:r>
            <a:r>
              <a:rPr lang="es-CO" dirty="0" smtClean="0"/>
              <a:t>.</a:t>
            </a:r>
            <a:endParaRPr lang="es-CO" dirty="0"/>
          </a:p>
        </p:txBody>
      </p:sp>
      <p:sp>
        <p:nvSpPr>
          <p:cNvPr id="3" name="2 Marcador de contenido"/>
          <p:cNvSpPr>
            <a:spLocks noGrp="1"/>
          </p:cNvSpPr>
          <p:nvPr>
            <p:ph idx="1"/>
          </p:nvPr>
        </p:nvSpPr>
        <p:spPr>
          <a:xfrm>
            <a:off x="457200" y="1600200"/>
            <a:ext cx="4978896" cy="4525963"/>
          </a:xfrm>
          <a:solidFill>
            <a:schemeClr val="accent5">
              <a:lumMod val="20000"/>
              <a:lumOff val="80000"/>
            </a:schemeClr>
          </a:solidFill>
        </p:spPr>
        <p:txBody>
          <a:bodyPr>
            <a:normAutofit/>
          </a:bodyPr>
          <a:lstStyle/>
          <a:p>
            <a:pPr marL="0" indent="0" algn="ctr">
              <a:buNone/>
            </a:pPr>
            <a:endParaRPr lang="es-CO" sz="2400" dirty="0" smtClean="0"/>
          </a:p>
          <a:p>
            <a:pPr marL="0" indent="0" algn="ctr">
              <a:buNone/>
            </a:pPr>
            <a:endParaRPr lang="es-CO" sz="2400" dirty="0"/>
          </a:p>
          <a:p>
            <a:pPr marL="0" indent="0" algn="ctr">
              <a:buNone/>
            </a:pPr>
            <a:r>
              <a:rPr lang="es-CO" sz="2400" dirty="0" smtClean="0"/>
              <a:t>Jesús </a:t>
            </a:r>
            <a:r>
              <a:rPr lang="es-CO" sz="2400" dirty="0"/>
              <a:t>le dijo: «</a:t>
            </a:r>
            <a:r>
              <a:rPr lang="es-CO" sz="2400" dirty="0">
                <a:latin typeface="Agency FB" pitchFamily="34" charset="0"/>
              </a:rPr>
              <a:t>Yo soy el camino, y la verdad, y la vida; nadie viene al Padre, sino por mí</a:t>
            </a:r>
            <a:r>
              <a:rPr lang="es-CO" sz="2400" dirty="0"/>
              <a:t>». </a:t>
            </a:r>
            <a:r>
              <a:rPr lang="es-CO" sz="2400" dirty="0" smtClean="0">
                <a:solidFill>
                  <a:srgbClr val="FF0000"/>
                </a:solidFill>
              </a:rPr>
              <a:t>(Juan 14:6).</a:t>
            </a:r>
          </a:p>
          <a:p>
            <a:pPr marL="0" indent="0" algn="ctr">
              <a:buNone/>
            </a:pPr>
            <a:r>
              <a:rPr lang="es-CO" sz="2400" dirty="0" smtClean="0"/>
              <a:t> </a:t>
            </a:r>
          </a:p>
          <a:p>
            <a:pPr marL="0" indent="0" algn="ctr">
              <a:buNone/>
            </a:pPr>
            <a:r>
              <a:rPr lang="es-CO" sz="2400" dirty="0" smtClean="0"/>
              <a:t>Y también lo dicho en </a:t>
            </a:r>
            <a:r>
              <a:rPr lang="es-CO" sz="2400" dirty="0" smtClean="0">
                <a:solidFill>
                  <a:srgbClr val="FF0000"/>
                </a:solidFill>
              </a:rPr>
              <a:t>(Hechos 4:12). </a:t>
            </a:r>
            <a:r>
              <a:rPr lang="es-CO" sz="2400" dirty="0"/>
              <a:t>«</a:t>
            </a:r>
            <a:r>
              <a:rPr lang="es-CO" sz="2400" dirty="0">
                <a:latin typeface="Agency FB" pitchFamily="34" charset="0"/>
              </a:rPr>
              <a:t>Y en ningún otro hay salvación; porque no hay otro nombre bajo el cielo, dado a los hombres, en que podamos ser salvos</a:t>
            </a:r>
            <a:r>
              <a:rPr lang="es-CO" sz="2400" dirty="0" smtClean="0"/>
              <a:t>». </a:t>
            </a:r>
            <a:endParaRPr lang="es-CO" sz="24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1700808"/>
            <a:ext cx="3240360" cy="34821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508103" y="5182914"/>
            <a:ext cx="3240361" cy="923330"/>
          </a:xfrm>
          <a:prstGeom prst="rect">
            <a:avLst/>
          </a:prstGeom>
        </p:spPr>
        <p:txBody>
          <a:bodyPr wrap="square">
            <a:spAutoFit/>
          </a:bodyPr>
          <a:lstStyle/>
          <a:p>
            <a:r>
              <a:rPr lang="es-CO" b="1" dirty="0">
                <a:solidFill>
                  <a:srgbClr val="FF0000"/>
                </a:solidFill>
              </a:rPr>
              <a:t>Recuerda que solamente nos puede salvar el que murió por nosotros</a:t>
            </a:r>
            <a:r>
              <a:rPr lang="es-CO" dirty="0"/>
              <a:t>. </a:t>
            </a:r>
            <a:r>
              <a:rPr lang="es-CO" dirty="0" smtClean="0"/>
              <a:t> Ver </a:t>
            </a:r>
            <a:r>
              <a:rPr lang="es-CO" b="1" u="sng" dirty="0" smtClean="0"/>
              <a:t>(Juan 3:16).</a:t>
            </a:r>
            <a:endParaRPr lang="es-CO" b="1" u="sng" dirty="0"/>
          </a:p>
        </p:txBody>
      </p:sp>
    </p:spTree>
    <p:extLst>
      <p:ext uri="{BB962C8B-B14F-4D97-AF65-F5344CB8AC3E}">
        <p14:creationId xmlns:p14="http://schemas.microsoft.com/office/powerpoint/2010/main" val="409640904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down)">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ipe(down)">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ipe(down)">
                                      <p:cBhvr>
                                        <p:cTn id="22" dur="500"/>
                                        <p:tgtEl>
                                          <p:spTgt spid="3">
                                            <p:txEl>
                                              <p:pRg st="4" end="4"/>
                                            </p:txEl>
                                          </p:spTgt>
                                        </p:tgtEl>
                                      </p:cBhvr>
                                    </p:animEffect>
                                  </p:childTnLst>
                                </p:cTn>
                              </p:par>
                              <p:par>
                                <p:cTn id="23" presetID="22" presetClass="entr" presetSubtype="4" fill="hold" nodeType="withEffect">
                                  <p:stCondLst>
                                    <p:cond delay="0"/>
                                  </p:stCondLst>
                                  <p:childTnLst>
                                    <p:set>
                                      <p:cBhvr>
                                        <p:cTn id="24" dur="1" fill="hold">
                                          <p:stCondLst>
                                            <p:cond delay="0"/>
                                          </p:stCondLst>
                                        </p:cTn>
                                        <p:tgtEl>
                                          <p:spTgt spid="1026"/>
                                        </p:tgtEl>
                                        <p:attrNameLst>
                                          <p:attrName>style.visibility</p:attrName>
                                        </p:attrNameLst>
                                      </p:cBhvr>
                                      <p:to>
                                        <p:strVal val="visible"/>
                                      </p:to>
                                    </p:set>
                                    <p:animEffect transition="in" filter="wipe(down)">
                                      <p:cBhvr>
                                        <p:cTn id="25" dur="500"/>
                                        <p:tgtEl>
                                          <p:spTgt spid="1026"/>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wipe(down)">
                                      <p:cBhvr>
                                        <p:cTn id="2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476672"/>
            <a:ext cx="8229600" cy="5649491"/>
          </a:xfrm>
        </p:spPr>
        <p:txBody>
          <a:bodyPr>
            <a:normAutofit fontScale="77500" lnSpcReduction="20000"/>
          </a:bodyPr>
          <a:lstStyle/>
          <a:p>
            <a:pPr marL="0" indent="0">
              <a:buNone/>
            </a:pPr>
            <a:r>
              <a:rPr lang="es-CO" dirty="0">
                <a:solidFill>
                  <a:srgbClr val="FF0000"/>
                </a:solidFill>
              </a:rPr>
              <a:t>“Para poder estar más cerca de Ella, y consecuentemente con Su Hijo, Nuestra Señora remarcó la importancia de rezar diariamente el Rosario, al menos por cinco décadas. Ella nos pidió que usáramos un Escapulario Café. Y debemos hacer sacrificios, especialmente el sacrificio de nuestro deber diario, en reparación por los pecados cometidos contra Nuestro Señor y Nuestra Señora. Ella también insistió en la necesidad de oraciones y sacrificios para salvar a los pobres pecadores del infierno. El Mensaje de Fátima, individualmente a las almas, está sintetizado en estas cosas.”</a:t>
            </a:r>
          </a:p>
          <a:p>
            <a:endParaRPr lang="es-CO" dirty="0"/>
          </a:p>
          <a:p>
            <a:r>
              <a:rPr lang="es-CO" dirty="0" smtClean="0"/>
              <a:t>Nota: En </a:t>
            </a:r>
            <a:r>
              <a:rPr lang="es-CO" dirty="0"/>
              <a:t>el mismo sitio web, está registrada una entrevista entre la Hermana Lucía (la pastorcita de 10 años quien fue de entre los tres niños, la que vio las apariciones en 1917), y un padre Fuentes. La entrevista tuvo lugar en 1957. En esta entrevista enfocada en Fátima y su mensaje, la Hermana Lucía dijo lo siguiente: </a:t>
            </a:r>
          </a:p>
          <a:p>
            <a:endParaRPr lang="es-CO" dirty="0"/>
          </a:p>
        </p:txBody>
      </p:sp>
    </p:spTree>
    <p:extLst>
      <p:ext uri="{BB962C8B-B14F-4D97-AF65-F5344CB8AC3E}">
        <p14:creationId xmlns:p14="http://schemas.microsoft.com/office/powerpoint/2010/main" val="139915609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577483"/>
          </a:xfrm>
        </p:spPr>
        <p:txBody>
          <a:bodyPr>
            <a:normAutofit fontScale="92500"/>
          </a:bodyPr>
          <a:lstStyle/>
          <a:p>
            <a:pPr marL="0" indent="0">
              <a:buNone/>
            </a:pPr>
            <a:r>
              <a:rPr lang="es-CO" sz="2600" dirty="0">
                <a:solidFill>
                  <a:srgbClr val="FF0000"/>
                </a:solidFill>
              </a:rPr>
              <a:t>“Padre, la Santísima Virgen no me dijo que estamos en los últimos tiempos del mundo, sino que Ella me hizo entender esto por tres razones. La primera, es porque Ella me dijo que el diablo quiere enfrascarse en una batalla decisiva contra la Virgen. Y una batalla decisiva es la batalla final, donde uno de los lados saldrá victorioso y el otro sufrirá la derrota. Por lo tanto a partir de ahora, debemos elegir de qué lado estamos. O estamos con Dios o estamos con el diablo; no existe otra posibilidad.”</a:t>
            </a:r>
          </a:p>
          <a:p>
            <a:endParaRPr lang="es-CO" sz="2600" dirty="0">
              <a:solidFill>
                <a:srgbClr val="FF0000"/>
              </a:solidFill>
            </a:endParaRPr>
          </a:p>
          <a:p>
            <a:r>
              <a:rPr lang="es-CO" sz="2600" dirty="0">
                <a:solidFill>
                  <a:srgbClr val="FF0000"/>
                </a:solidFill>
              </a:rPr>
              <a:t>“La segunda razón es porque Ella le dijo a mis primos al igual que a mí, que Dios está dando dos últimos remedios para el mundo. Estos son el Santo Rosario y la devoción al Inmaculado Corazón de María. Estos son los dos últimos remedios, lo que significa que ya no habrá otros. </a:t>
            </a:r>
          </a:p>
          <a:p>
            <a:endParaRPr lang="es-CO" dirty="0"/>
          </a:p>
        </p:txBody>
      </p:sp>
    </p:spTree>
    <p:extLst>
      <p:ext uri="{BB962C8B-B14F-4D97-AF65-F5344CB8AC3E}">
        <p14:creationId xmlns:p14="http://schemas.microsoft.com/office/powerpoint/2010/main" val="3271631704"/>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577483"/>
          </a:xfrm>
        </p:spPr>
        <p:txBody>
          <a:bodyPr>
            <a:normAutofit fontScale="70000" lnSpcReduction="20000"/>
          </a:bodyPr>
          <a:lstStyle/>
          <a:p>
            <a:pPr marL="0" indent="0">
              <a:buNone/>
            </a:pPr>
            <a:r>
              <a:rPr lang="es-CO" sz="3400" dirty="0">
                <a:solidFill>
                  <a:srgbClr val="FF0000"/>
                </a:solidFill>
              </a:rPr>
              <a:t>“La tercera razón es porque en los planes de la Divina Providencia, Dios siempre, antes de castigar al mundo, agota todos los demás remedios. Ahora, cuando Él ve que el mundo tampoco presta atención, como decimos en nuestra imperfecta manera de hablar, Él nos ofrece con cierta aprensión el último medio de salvación, Su Santísima Madre. Es con cierta aprensión, porque si despreciamos y rechazamos estos últimos medios, ya no tendremos más perdón del Cielo, porque habremos cometido un pecado al cual el Evangelio llama el pecado contra el Espíritu Santo. Este pecado consiste en rechazar abiertamente, con pleno conocimiento y consentimiento, la salvación que Él ofrece. Recordemos que Jesucristo es un Hijo muy bueno y que Él no permite que ofendamos o despreciemos a Su Santísima Madre. Hemos registrado a través de muchos siglos de la historia de la Iglesia, el obvio testimonio demostrado por los terribles castigos que han caído sobre quienes han atacado el honor de Su Más Santa Madre, cómo Nuestro Señor Jesucristo siempre ha defendido el honor de Su Madre.</a:t>
            </a:r>
          </a:p>
          <a:p>
            <a:endParaRPr lang="es-CO" dirty="0"/>
          </a:p>
        </p:txBody>
      </p:sp>
    </p:spTree>
    <p:extLst>
      <p:ext uri="{BB962C8B-B14F-4D97-AF65-F5344CB8AC3E}">
        <p14:creationId xmlns:p14="http://schemas.microsoft.com/office/powerpoint/2010/main" val="226391478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120680"/>
          </a:xfrm>
        </p:spPr>
        <p:txBody>
          <a:bodyPr>
            <a:normAutofit fontScale="70000" lnSpcReduction="20000"/>
          </a:bodyPr>
          <a:lstStyle/>
          <a:p>
            <a:pPr marL="0" indent="0">
              <a:buNone/>
            </a:pPr>
            <a:r>
              <a:rPr lang="es-CO" dirty="0">
                <a:solidFill>
                  <a:srgbClr val="FF0000"/>
                </a:solidFill>
              </a:rPr>
              <a:t>“Los dos medios para salvar al mundo son la </a:t>
            </a:r>
            <a:r>
              <a:rPr lang="es-CO" b="1" u="sng" dirty="0">
                <a:solidFill>
                  <a:srgbClr val="FF0000"/>
                </a:solidFill>
              </a:rPr>
              <a:t>oración y el sacrificio</a:t>
            </a:r>
            <a:r>
              <a:rPr lang="es-CO" dirty="0">
                <a:solidFill>
                  <a:srgbClr val="FF0000"/>
                </a:solidFill>
              </a:rPr>
              <a:t>. (En cuanto al Santo Rosario, la Hermana Lucía dijo:) - Mire, Padre, la Santísima Virgen, en estos últimos tiempos que estamos viviendo, le ha dado una nueva eficacia al rezo del Rosario, tan extenso que no hay problema, sin importar lo difícil que sea, ya sea temporal o sobre todo lo espiritual, en la vida personal de cada uno de nosotros, de nuestras familias, de las familias del mundo o de las comunidades religiosas, o aún de la vida de la gente y naciones, que no pueda ser resuelto por el Rosario. No hay problema, le digo, sin importar cuán difícil sea, que no pueda ser resuelto mediante el rezo del Santo Rosario. Con el Santo Rosario nos santificaremos a nosotros mismos. Consolaremos a Nuestro Señor y obtendremos la salvación de muchas almas. “Finalmente, </a:t>
            </a:r>
            <a:r>
              <a:rPr lang="es-CO" u="sng" dirty="0">
                <a:solidFill>
                  <a:srgbClr val="FF0000"/>
                </a:solidFill>
              </a:rPr>
              <a:t>la devoción al Inmaculado Corazón de María, nuestra Madre Santísima, consiste en considerarla como el trono de misericordia, de bondad y perdón, y como la puerta segura para entrar al Cielo</a:t>
            </a:r>
            <a:r>
              <a:rPr lang="es-CO" dirty="0">
                <a:solidFill>
                  <a:srgbClr val="FF0000"/>
                </a:solidFill>
              </a:rPr>
              <a:t>.” </a:t>
            </a:r>
          </a:p>
          <a:p>
            <a:endParaRPr lang="es-CO" dirty="0">
              <a:solidFill>
                <a:srgbClr val="FF0000"/>
              </a:solidFill>
            </a:endParaRPr>
          </a:p>
          <a:p>
            <a:r>
              <a:rPr lang="es-CO" dirty="0" smtClean="0"/>
              <a:t>Nota: En </a:t>
            </a:r>
            <a:r>
              <a:rPr lang="es-CO" dirty="0"/>
              <a:t>los párrafos anteriores concernientes al mensaje que Hermana Lucía sintió que de la aparición, deseaba comunicar al mundo, apreciarás muchas cosas que no solo no se encuentran en la Escritura, sino que son contrarias a la Escritura. </a:t>
            </a:r>
          </a:p>
          <a:p>
            <a:endParaRPr lang="es-CO" dirty="0"/>
          </a:p>
        </p:txBody>
      </p:sp>
    </p:spTree>
    <p:extLst>
      <p:ext uri="{BB962C8B-B14F-4D97-AF65-F5344CB8AC3E}">
        <p14:creationId xmlns:p14="http://schemas.microsoft.com/office/powerpoint/2010/main" val="334430306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heel(1)">
                                      <p:cBhvr>
                                        <p:cTn id="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p:spPr>
        <p:txBody>
          <a:bodyPr>
            <a:normAutofit fontScale="70000" lnSpcReduction="20000"/>
          </a:bodyPr>
          <a:lstStyle/>
          <a:p>
            <a:pPr marL="0" indent="0">
              <a:buNone/>
            </a:pPr>
            <a:r>
              <a:rPr lang="es-CO" sz="4600" b="1" dirty="0" smtClean="0"/>
              <a:t>1</a:t>
            </a:r>
            <a:r>
              <a:rPr lang="es-CO" sz="5100" b="1" dirty="0" smtClean="0"/>
              <a:t>) </a:t>
            </a:r>
            <a:r>
              <a:rPr lang="es-CO" sz="3400" u="sng" dirty="0" smtClean="0"/>
              <a:t>María </a:t>
            </a:r>
            <a:r>
              <a:rPr lang="es-CO" sz="3400" u="sng" dirty="0"/>
              <a:t>es referida como la “Santísima Madre” que tiene un “Corazón Inmaculado</a:t>
            </a:r>
            <a:r>
              <a:rPr lang="es-CO" sz="3400" dirty="0"/>
              <a:t>.” Por esto, ellos no quieren decir que le conceden la justicia y santidad dada a los santos a través de la justicia imputada por Cristo; sino que ella fue salvada del pecado en todas sus formas, por el hecho de haber sido concebida en el vientre de su madre, sin la mancha del pecado original. </a:t>
            </a:r>
            <a:endParaRPr lang="es-CO" sz="3400" dirty="0" smtClean="0"/>
          </a:p>
          <a:p>
            <a:pPr marL="0" indent="0">
              <a:buNone/>
            </a:pPr>
            <a:r>
              <a:rPr lang="es-CO" sz="3400" u="sng" dirty="0" smtClean="0"/>
              <a:t>Nunca </a:t>
            </a:r>
            <a:r>
              <a:rPr lang="es-CO" sz="3400" u="sng" dirty="0"/>
              <a:t>la Biblia se refiere a María como un ser sin pecado. Nunca se refiere a ella como poseedora de un corazón inmaculado</a:t>
            </a:r>
            <a:r>
              <a:rPr lang="es-CO" sz="3400" dirty="0"/>
              <a:t>. Más bien, ella se refiere a Dios como su </a:t>
            </a:r>
            <a:r>
              <a:rPr lang="es-CO" sz="3400" dirty="0" smtClean="0"/>
              <a:t>Salvador, Ver </a:t>
            </a:r>
            <a:r>
              <a:rPr lang="es-CO" sz="3400" dirty="0" smtClean="0">
                <a:solidFill>
                  <a:srgbClr val="FF0000"/>
                </a:solidFill>
              </a:rPr>
              <a:t>(Lucas </a:t>
            </a:r>
            <a:r>
              <a:rPr lang="es-CO" sz="3400" dirty="0">
                <a:solidFill>
                  <a:srgbClr val="FF0000"/>
                </a:solidFill>
              </a:rPr>
              <a:t>1:47). </a:t>
            </a:r>
            <a:r>
              <a:rPr lang="es-CO" sz="3400" dirty="0"/>
              <a:t>Esto parecería colocarla a ella con el resto de la humanidad. Pero la Iglesia Católica sostiene que María fue salvada del pecado a través de los méritos de Cristo, por haber sido concebida sin pecado, y haber vivido una vida sin pecado. Nuevamente, nunca está este pensamiento en la Escritura. Más bien lo que la Escritura enseña es que solo hay una excepción a la verdad de que todos somos </a:t>
            </a:r>
            <a:r>
              <a:rPr lang="es-CO" sz="3400" dirty="0" smtClean="0"/>
              <a:t>pecadores, Ver </a:t>
            </a:r>
            <a:r>
              <a:rPr lang="es-CO" sz="3400" dirty="0" smtClean="0">
                <a:solidFill>
                  <a:srgbClr val="FF0000"/>
                </a:solidFill>
              </a:rPr>
              <a:t>(Romanos </a:t>
            </a:r>
            <a:r>
              <a:rPr lang="es-CO" sz="3400" dirty="0">
                <a:solidFill>
                  <a:srgbClr val="FF0000"/>
                </a:solidFill>
              </a:rPr>
              <a:t>3:10, 3:23</a:t>
            </a:r>
            <a:r>
              <a:rPr lang="es-CO" sz="3400" dirty="0"/>
              <a:t>, etc.). Esa única excepción es </a:t>
            </a:r>
            <a:r>
              <a:rPr lang="es-CO" sz="3400" dirty="0" smtClean="0"/>
              <a:t>Jesucristo, Ver </a:t>
            </a:r>
            <a:r>
              <a:rPr lang="es-CO" sz="3400" dirty="0" smtClean="0">
                <a:solidFill>
                  <a:srgbClr val="FF0000"/>
                </a:solidFill>
              </a:rPr>
              <a:t>(2 </a:t>
            </a:r>
            <a:r>
              <a:rPr lang="es-CO" sz="3400" dirty="0">
                <a:solidFill>
                  <a:srgbClr val="FF0000"/>
                </a:solidFill>
              </a:rPr>
              <a:t>Corintios 5:21; 1 Pedro 2:22; 1 Juan 3:5).</a:t>
            </a:r>
          </a:p>
          <a:p>
            <a:endParaRPr lang="es-CO" dirty="0">
              <a:solidFill>
                <a:srgbClr val="FF0000"/>
              </a:solidFill>
            </a:endParaRPr>
          </a:p>
        </p:txBody>
      </p:sp>
    </p:spTree>
    <p:extLst>
      <p:ext uri="{BB962C8B-B14F-4D97-AF65-F5344CB8AC3E}">
        <p14:creationId xmlns:p14="http://schemas.microsoft.com/office/powerpoint/2010/main" val="169928221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p:spPr>
        <p:txBody>
          <a:bodyPr>
            <a:normAutofit fontScale="85000" lnSpcReduction="10000"/>
          </a:bodyPr>
          <a:lstStyle/>
          <a:p>
            <a:pPr marL="0" indent="0">
              <a:buNone/>
            </a:pPr>
            <a:r>
              <a:rPr lang="es-CO" sz="4500" b="1" dirty="0"/>
              <a:t>2)</a:t>
            </a:r>
            <a:r>
              <a:rPr lang="es-CO" dirty="0"/>
              <a:t> </a:t>
            </a:r>
            <a:r>
              <a:rPr lang="es-CO" u="sng" dirty="0"/>
              <a:t>La Hermana Lucía habla de la devoción al “Inmaculado Corazón de María”, y del rezo del rosario, como “los dos últimos remedios para el mundo</a:t>
            </a:r>
            <a:r>
              <a:rPr lang="es-CO" dirty="0"/>
              <a:t>”. Ella también declara que no hay problema que no pueda ser resuelto mediante el rezo del rosario. </a:t>
            </a:r>
            <a:r>
              <a:rPr lang="es-CO" b="1" dirty="0"/>
              <a:t>La enseñanza de Fátima es que, a través de este medio se conducirá a muchas almas a la salvación</a:t>
            </a:r>
            <a:r>
              <a:rPr lang="es-CO" dirty="0"/>
              <a:t>. </a:t>
            </a:r>
            <a:endParaRPr lang="es-CO" dirty="0" smtClean="0"/>
          </a:p>
          <a:p>
            <a:pPr marL="0" indent="0">
              <a:buNone/>
            </a:pPr>
            <a:r>
              <a:rPr lang="es-CO" u="sng" dirty="0" smtClean="0"/>
              <a:t>De </a:t>
            </a:r>
            <a:r>
              <a:rPr lang="es-CO" u="sng" dirty="0"/>
              <a:t>nuevo, nunca es encontrada tal enseñanza en la Escritura</a:t>
            </a:r>
            <a:r>
              <a:rPr lang="es-CO" dirty="0"/>
              <a:t>. La oración principal del Rosario es el “Ave María” la cual es repetida cincuenta veces. La primera mitad de ella, está tomada de la Escritura, sobre la salutación del ángel a María, </a:t>
            </a:r>
            <a:r>
              <a:rPr lang="es-CO" dirty="0">
                <a:latin typeface="Agency FB" pitchFamily="34" charset="0"/>
              </a:rPr>
              <a:t>“Dios te salve María, llena eres de gracia, el Señor es contigo; bendita tú eres entre todas las mujeres, y bendito es el fruto de tu vientre, Jesús</a:t>
            </a:r>
            <a:r>
              <a:rPr lang="es-CO" dirty="0" smtClean="0"/>
              <a:t>.”</a:t>
            </a:r>
            <a:endParaRPr lang="es-CO" dirty="0"/>
          </a:p>
        </p:txBody>
      </p:sp>
    </p:spTree>
    <p:extLst>
      <p:ext uri="{BB962C8B-B14F-4D97-AF65-F5344CB8AC3E}">
        <p14:creationId xmlns:p14="http://schemas.microsoft.com/office/powerpoint/2010/main" val="77368825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980728"/>
            <a:ext cx="8229600" cy="5145435"/>
          </a:xfrm>
        </p:spPr>
        <p:txBody>
          <a:bodyPr>
            <a:normAutofit fontScale="85000" lnSpcReduction="10000"/>
          </a:bodyPr>
          <a:lstStyle/>
          <a:p>
            <a:pPr marL="0" indent="0">
              <a:buNone/>
            </a:pPr>
            <a:r>
              <a:rPr lang="es-CO" dirty="0"/>
              <a:t>Pero la segunda parte dice, “</a:t>
            </a:r>
            <a:r>
              <a:rPr lang="es-CO" b="1" dirty="0">
                <a:latin typeface="Agency FB" pitchFamily="34" charset="0"/>
              </a:rPr>
              <a:t>Santa María, madre de Dios, ruega por nosotros los pecadores, ahora y en la hora de nuestra muerte.</a:t>
            </a:r>
            <a:r>
              <a:rPr lang="es-CO" dirty="0"/>
              <a:t>” </a:t>
            </a:r>
            <a:endParaRPr lang="es-CO" dirty="0" smtClean="0"/>
          </a:p>
          <a:p>
            <a:pPr marL="0" indent="0">
              <a:buNone/>
            </a:pPr>
            <a:r>
              <a:rPr lang="es-CO" u="sng" dirty="0" smtClean="0"/>
              <a:t>Además </a:t>
            </a:r>
            <a:r>
              <a:rPr lang="es-CO" u="sng" dirty="0"/>
              <a:t>de darle a María un título que no le da la Escritura, se le pide entonces a María que ruegue por nosotros</a:t>
            </a:r>
            <a:r>
              <a:rPr lang="es-CO" dirty="0"/>
              <a:t>. En realidad, los católicos no solo ven a María como alguien a través de quien fluye TODA la gracia de Dios, y que intercede ante su Hijo a nuestro favor, sino que los católicos también le dirigen oraciones a ella, para librar a la gente del pecado, de la guerra, etc. </a:t>
            </a:r>
            <a:endParaRPr lang="es-CO" dirty="0" smtClean="0"/>
          </a:p>
          <a:p>
            <a:pPr marL="0" indent="0">
              <a:buNone/>
            </a:pPr>
            <a:r>
              <a:rPr lang="es-CO" dirty="0" smtClean="0"/>
              <a:t>La </a:t>
            </a:r>
            <a:r>
              <a:rPr lang="es-CO" dirty="0"/>
              <a:t>oración del Papa Juan Pablo II a María, a principios de los 80’s, es un ejemplo de ello. En esta oración él ruega repetidamente a María que “</a:t>
            </a:r>
            <a:r>
              <a:rPr lang="es-CO" dirty="0">
                <a:latin typeface="Agency FB" pitchFamily="34" charset="0"/>
              </a:rPr>
              <a:t>nos libre” de una guerra nuclear, de hambruna, de autodestrucción, de injusticia, etc. </a:t>
            </a:r>
          </a:p>
          <a:p>
            <a:endParaRPr lang="es-CO" dirty="0"/>
          </a:p>
        </p:txBody>
      </p:sp>
    </p:spTree>
    <p:extLst>
      <p:ext uri="{BB962C8B-B14F-4D97-AF65-F5344CB8AC3E}">
        <p14:creationId xmlns:p14="http://schemas.microsoft.com/office/powerpoint/2010/main" val="189614963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507288" cy="6408712"/>
          </a:xfrm>
        </p:spPr>
        <p:txBody>
          <a:bodyPr>
            <a:normAutofit fontScale="77500" lnSpcReduction="20000"/>
          </a:bodyPr>
          <a:lstStyle/>
          <a:p>
            <a:pPr marL="0" indent="0">
              <a:buNone/>
            </a:pPr>
            <a:r>
              <a:rPr lang="es-CO" b="1" dirty="0"/>
              <a:t>De nuevo, nunca encontramos a una persona devota en la Escritura, orando a alguien más que no sea a Dios, ni pidiendo la intercesión de nadie, sino solo de aquellos que están aún vivos en esta tierra. </a:t>
            </a:r>
            <a:r>
              <a:rPr lang="es-CO" dirty="0"/>
              <a:t>Más bien, la Escritura nos dirige a orarle a Dios. </a:t>
            </a:r>
            <a:r>
              <a:rPr lang="es-CO" dirty="0" smtClean="0"/>
              <a:t>Ver </a:t>
            </a:r>
            <a:r>
              <a:rPr lang="es-CO" dirty="0" smtClean="0">
                <a:solidFill>
                  <a:srgbClr val="FF0000"/>
                </a:solidFill>
              </a:rPr>
              <a:t>(Lucas </a:t>
            </a:r>
            <a:r>
              <a:rPr lang="es-CO" dirty="0">
                <a:solidFill>
                  <a:srgbClr val="FF0000"/>
                </a:solidFill>
              </a:rPr>
              <a:t>11:1-2: Mateo 6:6-9; Filipenses 4:6; Hechos 8:22; Lucas 10:2, etc.) </a:t>
            </a:r>
            <a:endParaRPr lang="es-CO" dirty="0" smtClean="0">
              <a:solidFill>
                <a:srgbClr val="FF0000"/>
              </a:solidFill>
            </a:endParaRPr>
          </a:p>
          <a:p>
            <a:pPr marL="0" indent="0">
              <a:buNone/>
            </a:pPr>
            <a:r>
              <a:rPr lang="es-CO" dirty="0" smtClean="0"/>
              <a:t>Él </a:t>
            </a:r>
            <a:r>
              <a:rPr lang="es-CO" dirty="0"/>
              <a:t>nos anima a acercarnos confiadamente al trono de gracia (Su trono), para que encontremos gracia y ayuda en tiempo de </a:t>
            </a:r>
            <a:r>
              <a:rPr lang="es-CO" dirty="0" smtClean="0"/>
              <a:t>necesidad. Ver </a:t>
            </a:r>
            <a:r>
              <a:rPr lang="es-CO" dirty="0" smtClean="0">
                <a:solidFill>
                  <a:srgbClr val="FF0000"/>
                </a:solidFill>
              </a:rPr>
              <a:t>(Hebreos </a:t>
            </a:r>
            <a:r>
              <a:rPr lang="es-CO" dirty="0">
                <a:solidFill>
                  <a:srgbClr val="FF0000"/>
                </a:solidFill>
              </a:rPr>
              <a:t>4:14-16). </a:t>
            </a:r>
            <a:endParaRPr lang="es-CO" dirty="0" smtClean="0">
              <a:solidFill>
                <a:srgbClr val="FF0000"/>
              </a:solidFill>
            </a:endParaRPr>
          </a:p>
          <a:p>
            <a:pPr marL="0" indent="0">
              <a:buNone/>
            </a:pPr>
            <a:r>
              <a:rPr lang="es-CO" dirty="0" smtClean="0"/>
              <a:t>Dios </a:t>
            </a:r>
            <a:r>
              <a:rPr lang="es-CO" dirty="0"/>
              <a:t>nos prometió la intercesión del Espíritu Santo por nosotros, de acuerdo a la voluntad de Dios, con gemidos que no podemos </a:t>
            </a:r>
            <a:r>
              <a:rPr lang="es-CO" dirty="0" smtClean="0"/>
              <a:t>pronunciar. Ver </a:t>
            </a:r>
            <a:r>
              <a:rPr lang="es-CO" dirty="0" smtClean="0">
                <a:solidFill>
                  <a:srgbClr val="FF0000"/>
                </a:solidFill>
              </a:rPr>
              <a:t>(Romanos </a:t>
            </a:r>
            <a:r>
              <a:rPr lang="es-CO" dirty="0">
                <a:solidFill>
                  <a:srgbClr val="FF0000"/>
                </a:solidFill>
              </a:rPr>
              <a:t>8:26)</a:t>
            </a:r>
            <a:r>
              <a:rPr lang="es-CO" dirty="0"/>
              <a:t>. </a:t>
            </a:r>
            <a:endParaRPr lang="es-CO" dirty="0" smtClean="0"/>
          </a:p>
          <a:p>
            <a:pPr marL="0" indent="0">
              <a:buNone/>
            </a:pPr>
            <a:endParaRPr lang="es-CO" dirty="0" smtClean="0"/>
          </a:p>
          <a:p>
            <a:pPr marL="0" indent="0">
              <a:buNone/>
            </a:pPr>
            <a:r>
              <a:rPr lang="es-CO" dirty="0" smtClean="0"/>
              <a:t>La pregunta es: ¿Por </a:t>
            </a:r>
            <a:r>
              <a:rPr lang="es-CO" dirty="0"/>
              <a:t>qué debemos necesitar tener acceso a Dios a través de un santo, ángel o María, especialmente considerando el hecho de que no es dado en la Escritura ni el ejemplo ni la orden de hacerlo así? </a:t>
            </a:r>
            <a:endParaRPr lang="es-CO" dirty="0" smtClean="0"/>
          </a:p>
          <a:p>
            <a:pPr marL="0" indent="0">
              <a:buNone/>
            </a:pPr>
            <a:endParaRPr lang="es-CO" dirty="0" smtClean="0"/>
          </a:p>
          <a:p>
            <a:pPr marL="0" indent="0">
              <a:buNone/>
            </a:pPr>
            <a:r>
              <a:rPr lang="es-CO" dirty="0" smtClean="0"/>
              <a:t>Solo </a:t>
            </a:r>
            <a:r>
              <a:rPr lang="es-CO" dirty="0"/>
              <a:t>existe el repetido ejemplo de dos cosas en la Escritura:</a:t>
            </a:r>
          </a:p>
          <a:p>
            <a:endParaRPr lang="es-CO" dirty="0"/>
          </a:p>
        </p:txBody>
      </p:sp>
    </p:spTree>
    <p:extLst>
      <p:ext uri="{BB962C8B-B14F-4D97-AF65-F5344CB8AC3E}">
        <p14:creationId xmlns:p14="http://schemas.microsoft.com/office/powerpoint/2010/main" val="199058651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fontScale="77500" lnSpcReduction="20000"/>
          </a:bodyPr>
          <a:lstStyle/>
          <a:p>
            <a:pPr marL="0" indent="0">
              <a:buNone/>
            </a:pPr>
            <a:r>
              <a:rPr lang="es-CO" sz="4100" b="1" dirty="0" smtClean="0"/>
              <a:t>a)</a:t>
            </a:r>
            <a:r>
              <a:rPr lang="es-CO" dirty="0" smtClean="0"/>
              <a:t> </a:t>
            </a:r>
            <a:r>
              <a:rPr lang="es-CO" sz="3400" b="1" u="sng" dirty="0" smtClean="0"/>
              <a:t>La </a:t>
            </a:r>
            <a:r>
              <a:rPr lang="es-CO" sz="3400" b="1" u="sng" dirty="0"/>
              <a:t>oración es hecha solo a </a:t>
            </a:r>
            <a:r>
              <a:rPr lang="es-CO" sz="3400" b="1" u="sng" dirty="0" smtClean="0"/>
              <a:t>Dios:</a:t>
            </a:r>
          </a:p>
          <a:p>
            <a:pPr marL="0" indent="0">
              <a:buNone/>
            </a:pPr>
            <a:r>
              <a:rPr lang="es-CO" dirty="0" smtClean="0"/>
              <a:t> Ver </a:t>
            </a:r>
            <a:r>
              <a:rPr lang="es-CO" dirty="0" smtClean="0">
                <a:solidFill>
                  <a:srgbClr val="FF0000"/>
                </a:solidFill>
              </a:rPr>
              <a:t>(1 </a:t>
            </a:r>
            <a:r>
              <a:rPr lang="es-CO" dirty="0">
                <a:solidFill>
                  <a:srgbClr val="FF0000"/>
                </a:solidFill>
              </a:rPr>
              <a:t>Corintios 11:5; Romanos 10:1; Romanos 15:30; Hechos 12:5; Hechos 10:2; Hechos 8:24; Hechos 1:24; Zacarías 8:21-22; Jonás 2:7; 4:2, etc.) </a:t>
            </a:r>
          </a:p>
          <a:p>
            <a:endParaRPr lang="es-CO" dirty="0"/>
          </a:p>
          <a:p>
            <a:pPr marL="0" indent="0">
              <a:buNone/>
            </a:pPr>
            <a:r>
              <a:rPr lang="es-CO" dirty="0" smtClean="0"/>
              <a:t>b) </a:t>
            </a:r>
            <a:r>
              <a:rPr lang="es-CO" sz="3400" b="1" u="sng" dirty="0" smtClean="0"/>
              <a:t>Las </a:t>
            </a:r>
            <a:r>
              <a:rPr lang="es-CO" sz="3400" b="1" u="sng" dirty="0"/>
              <a:t>peticiones de oración son hechas solo </a:t>
            </a:r>
            <a:r>
              <a:rPr lang="es-CO" sz="3400" b="1" u="sng" dirty="0" smtClean="0"/>
              <a:t>por los </a:t>
            </a:r>
            <a:r>
              <a:rPr lang="es-CO" sz="3400" b="1" u="sng" dirty="0"/>
              <a:t>vivos</a:t>
            </a:r>
            <a:r>
              <a:rPr lang="es-CO" sz="3400" dirty="0"/>
              <a:t> </a:t>
            </a:r>
            <a:endParaRPr lang="es-CO" sz="3400" dirty="0" smtClean="0"/>
          </a:p>
          <a:p>
            <a:pPr marL="0" indent="0">
              <a:buNone/>
            </a:pPr>
            <a:r>
              <a:rPr lang="es-CO" dirty="0" smtClean="0"/>
              <a:t>Ver </a:t>
            </a:r>
            <a:r>
              <a:rPr lang="es-CO" dirty="0" smtClean="0">
                <a:solidFill>
                  <a:srgbClr val="FF0000"/>
                </a:solidFill>
              </a:rPr>
              <a:t>(1 </a:t>
            </a:r>
            <a:r>
              <a:rPr lang="es-CO" dirty="0">
                <a:solidFill>
                  <a:srgbClr val="FF0000"/>
                </a:solidFill>
              </a:rPr>
              <a:t>Tesalonicenses 5:25; 2 Tesalonicenses 3:1; Hebreos 13:18, etc.)</a:t>
            </a:r>
          </a:p>
          <a:p>
            <a:endParaRPr lang="es-CO" dirty="0"/>
          </a:p>
          <a:p>
            <a:pPr marL="400050" lvl="1" indent="0">
              <a:buNone/>
            </a:pPr>
            <a:r>
              <a:rPr lang="es-CO" dirty="0"/>
              <a:t>Adicionalmente, en ninguna parte </a:t>
            </a:r>
            <a:r>
              <a:rPr lang="es-CO" dirty="0" smtClean="0"/>
              <a:t>de la Escritura es </a:t>
            </a:r>
            <a:r>
              <a:rPr lang="es-CO" dirty="0"/>
              <a:t>enseñado que María es todo-ojos, todo-oídos, y omnisciente </a:t>
            </a:r>
            <a:r>
              <a:rPr lang="es-CO" dirty="0" smtClean="0"/>
              <a:t>para escuchar </a:t>
            </a:r>
            <a:r>
              <a:rPr lang="es-CO" dirty="0"/>
              <a:t>y responder a una multitud de oraciones que son dirigidas a ella por muchos católicos, quienes le rezan simultáneamente alrededor del mundo. </a:t>
            </a:r>
            <a:r>
              <a:rPr lang="es-CO" dirty="0" smtClean="0"/>
              <a:t>En </a:t>
            </a:r>
            <a:r>
              <a:rPr lang="es-CO" dirty="0"/>
              <a:t>cambio la Escritura </a:t>
            </a:r>
            <a:r>
              <a:rPr lang="es-CO" dirty="0" smtClean="0"/>
              <a:t>enseña dos cosas:</a:t>
            </a:r>
          </a:p>
          <a:p>
            <a:pPr marL="400050" lvl="1" indent="0">
              <a:buNone/>
            </a:pPr>
            <a:r>
              <a:rPr lang="es-CO" sz="3100" b="1" dirty="0" smtClean="0"/>
              <a:t>1</a:t>
            </a:r>
            <a:r>
              <a:rPr lang="es-CO" dirty="0" smtClean="0"/>
              <a:t>. </a:t>
            </a:r>
            <a:r>
              <a:rPr lang="es-CO" dirty="0"/>
              <a:t>Q</a:t>
            </a:r>
            <a:r>
              <a:rPr lang="es-CO" dirty="0" smtClean="0"/>
              <a:t>ue </a:t>
            </a:r>
            <a:r>
              <a:rPr lang="es-CO" dirty="0"/>
              <a:t>los ángeles </a:t>
            </a:r>
            <a:r>
              <a:rPr lang="es-CO" dirty="0" smtClean="0"/>
              <a:t>son </a:t>
            </a:r>
            <a:r>
              <a:rPr lang="es-CO" dirty="0"/>
              <a:t>seres finitos, posibilitados para estar solo en un lugar a la vez </a:t>
            </a:r>
            <a:r>
              <a:rPr lang="es-CO" dirty="0">
                <a:solidFill>
                  <a:srgbClr val="FF0000"/>
                </a:solidFill>
              </a:rPr>
              <a:t>(Daniel </a:t>
            </a:r>
            <a:r>
              <a:rPr lang="es-CO" dirty="0" smtClean="0">
                <a:solidFill>
                  <a:srgbClr val="FF0000"/>
                </a:solidFill>
              </a:rPr>
              <a:t>9:20-23). </a:t>
            </a:r>
          </a:p>
          <a:p>
            <a:pPr marL="400050" lvl="1" indent="0">
              <a:buNone/>
            </a:pPr>
            <a:r>
              <a:rPr lang="es-CO" sz="3100" b="1" dirty="0" smtClean="0"/>
              <a:t>2</a:t>
            </a:r>
            <a:r>
              <a:rPr lang="es-CO" dirty="0" smtClean="0"/>
              <a:t>. Hablando de los muertos dice: Y el «aliento de vida vuelva a Dios que lo dio» </a:t>
            </a:r>
            <a:r>
              <a:rPr lang="es-CO" dirty="0" smtClean="0">
                <a:solidFill>
                  <a:srgbClr val="FF0000"/>
                </a:solidFill>
              </a:rPr>
              <a:t>(Ecle.12:7).</a:t>
            </a:r>
            <a:endParaRPr lang="es-CO" dirty="0">
              <a:solidFill>
                <a:srgbClr val="FF0000"/>
              </a:solidFill>
            </a:endParaRPr>
          </a:p>
          <a:p>
            <a:endParaRPr lang="es-CO" dirty="0"/>
          </a:p>
          <a:p>
            <a:endParaRPr lang="es-CO" dirty="0"/>
          </a:p>
          <a:p>
            <a:endParaRPr lang="es-CO" dirty="0"/>
          </a:p>
        </p:txBody>
      </p:sp>
    </p:spTree>
    <p:extLst>
      <p:ext uri="{BB962C8B-B14F-4D97-AF65-F5344CB8AC3E}">
        <p14:creationId xmlns:p14="http://schemas.microsoft.com/office/powerpoint/2010/main" val="273787958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2736304"/>
          </a:xfrm>
        </p:spPr>
        <p:txBody>
          <a:bodyPr>
            <a:normAutofit fontScale="92500" lnSpcReduction="10000"/>
          </a:bodyPr>
          <a:lstStyle/>
          <a:p>
            <a:pPr marL="0" indent="0">
              <a:buNone/>
            </a:pPr>
            <a:r>
              <a:rPr lang="es-CO" sz="4500" b="1" dirty="0"/>
              <a:t>3</a:t>
            </a:r>
            <a:r>
              <a:rPr lang="es-CO" sz="4000" b="1" dirty="0"/>
              <a:t>)</a:t>
            </a:r>
            <a:r>
              <a:rPr lang="es-CO" sz="2400" dirty="0"/>
              <a:t> </a:t>
            </a:r>
            <a:r>
              <a:rPr lang="es-CO" b="1" u="sng" dirty="0"/>
              <a:t>Uno de los mensajes repetidos de Fátima, es el llamado a la “reparación” personal o “penitencia</a:t>
            </a:r>
            <a:r>
              <a:rPr lang="es-CO" dirty="0"/>
              <a:t>”. </a:t>
            </a:r>
            <a:endParaRPr lang="es-CO" dirty="0" smtClean="0"/>
          </a:p>
          <a:p>
            <a:pPr marL="0" indent="0">
              <a:buNone/>
            </a:pPr>
            <a:endParaRPr lang="es-CO" dirty="0" smtClean="0"/>
          </a:p>
          <a:p>
            <a:pPr marL="0" indent="0">
              <a:buNone/>
            </a:pPr>
            <a:r>
              <a:rPr lang="es-CO" sz="2600" dirty="0" smtClean="0"/>
              <a:t>Este </a:t>
            </a:r>
            <a:r>
              <a:rPr lang="es-CO" sz="2600" dirty="0"/>
              <a:t>concepto católico enseña que debemos hacer indemnizaciones a Dios y a María por los pecados que hemos cometido contra ellos. </a:t>
            </a:r>
          </a:p>
        </p:txBody>
      </p:sp>
      <p:sp>
        <p:nvSpPr>
          <p:cNvPr id="4" name="3 Rectángulo"/>
          <p:cNvSpPr/>
          <p:nvPr/>
        </p:nvSpPr>
        <p:spPr>
          <a:xfrm>
            <a:off x="1043608" y="4167664"/>
            <a:ext cx="7416824" cy="1569660"/>
          </a:xfrm>
          <a:prstGeom prst="rect">
            <a:avLst/>
          </a:prstGeom>
          <a:solidFill>
            <a:schemeClr val="accent5">
              <a:lumMod val="20000"/>
              <a:lumOff val="80000"/>
            </a:schemeClr>
          </a:solidFill>
        </p:spPr>
        <p:txBody>
          <a:bodyPr wrap="square">
            <a:spAutoFit/>
          </a:bodyPr>
          <a:lstStyle/>
          <a:p>
            <a:r>
              <a:rPr lang="es-CO" sz="2400" dirty="0"/>
              <a:t>Repitiendo una de las frases de “El Mensaje en General”, el ángel le dijo a los niños que “</a:t>
            </a:r>
            <a:r>
              <a:rPr lang="es-CO" sz="2400" dirty="0">
                <a:solidFill>
                  <a:srgbClr val="FF0000"/>
                </a:solidFill>
              </a:rPr>
              <a:t>Hagan de todo lo que puedan un sacrificio y ofrézcanlo a Dios como un acto de </a:t>
            </a:r>
            <a:r>
              <a:rPr lang="es-CO" sz="2400" u="sng" dirty="0">
                <a:solidFill>
                  <a:srgbClr val="FF0000"/>
                </a:solidFill>
              </a:rPr>
              <a:t>reparación</a:t>
            </a:r>
            <a:r>
              <a:rPr lang="es-CO" sz="2400" dirty="0">
                <a:solidFill>
                  <a:srgbClr val="FF0000"/>
                </a:solidFill>
              </a:rPr>
              <a:t> por los pecados por los cuales Él es ofendido...”</a:t>
            </a:r>
          </a:p>
        </p:txBody>
      </p:sp>
    </p:spTree>
    <p:extLst>
      <p:ext uri="{BB962C8B-B14F-4D97-AF65-F5344CB8AC3E}">
        <p14:creationId xmlns:p14="http://schemas.microsoft.com/office/powerpoint/2010/main" val="276666829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404664"/>
            <a:ext cx="8229600" cy="6192688"/>
          </a:xfrm>
        </p:spPr>
        <p:txBody>
          <a:bodyPr>
            <a:normAutofit/>
          </a:bodyPr>
          <a:lstStyle/>
          <a:p>
            <a:pPr marL="0" indent="0">
              <a:buNone/>
            </a:pPr>
            <a:r>
              <a:rPr lang="es-CO" sz="3600" b="1" u="sng" dirty="0" smtClean="0"/>
              <a:t>¿Qué es una reparación?</a:t>
            </a:r>
          </a:p>
          <a:p>
            <a:endParaRPr lang="es-CO" sz="2400" dirty="0" smtClean="0"/>
          </a:p>
          <a:p>
            <a:r>
              <a:rPr lang="es-CO" sz="2400" dirty="0" smtClean="0"/>
              <a:t>Una </a:t>
            </a:r>
            <a:r>
              <a:rPr lang="es-CO" sz="2400" dirty="0"/>
              <a:t>reparación es una “expiación... algo hecho o pagado como indemnización o compensación.” </a:t>
            </a:r>
            <a:endParaRPr lang="es-CO" sz="2400" dirty="0" smtClean="0"/>
          </a:p>
          <a:p>
            <a:endParaRPr lang="es-CO" sz="2400" dirty="0" smtClean="0"/>
          </a:p>
          <a:p>
            <a:r>
              <a:rPr lang="es-CO" sz="2400" dirty="0" smtClean="0"/>
              <a:t>Esto </a:t>
            </a:r>
            <a:r>
              <a:rPr lang="es-CO" sz="2400" dirty="0"/>
              <a:t>está relacionado con la enseñanza católica romana del castigo temporal, del cual una persona puede encargarse en el presente a través de la penitencia o en un futuro a través del tiempo que permanezca en el Purgatorio. </a:t>
            </a:r>
            <a:endParaRPr lang="es-CO" sz="2400" dirty="0" smtClean="0"/>
          </a:p>
          <a:p>
            <a:pPr marL="0" indent="0">
              <a:buNone/>
            </a:pPr>
            <a:endParaRPr lang="es-CO" sz="2400" dirty="0" smtClean="0"/>
          </a:p>
          <a:p>
            <a:pPr marL="0" indent="0">
              <a:buNone/>
            </a:pPr>
            <a:r>
              <a:rPr lang="es-CO" sz="2400" dirty="0" smtClean="0"/>
              <a:t>La </a:t>
            </a:r>
            <a:r>
              <a:rPr lang="es-CO" sz="2400" dirty="0"/>
              <a:t>Biblia JAMÁS habla de la necesidad de hacer “reparación” por nuestros pecados o de hacer “penitencia” para pagar por nuestros pecados. </a:t>
            </a:r>
          </a:p>
        </p:txBody>
      </p:sp>
    </p:spTree>
    <p:extLst>
      <p:ext uri="{BB962C8B-B14F-4D97-AF65-F5344CB8AC3E}">
        <p14:creationId xmlns:p14="http://schemas.microsoft.com/office/powerpoint/2010/main" val="55380657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wipe(down)">
                                      <p:cBhvr>
                                        <p:cTn id="23" dur="580">
                                          <p:stCondLst>
                                            <p:cond delay="0"/>
                                          </p:stCondLst>
                                        </p:cTn>
                                        <p:tgtEl>
                                          <p:spTgt spid="3">
                                            <p:txEl>
                                              <p:pRg st="4" end="4"/>
                                            </p:txEl>
                                          </p:spTgt>
                                        </p:tgtEl>
                                      </p:cBhvr>
                                    </p:animEffect>
                                    <p:anim calcmode="lin" valueType="num">
                                      <p:cBhvr>
                                        <p:cTn id="24"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4" end="4"/>
                                            </p:txEl>
                                          </p:spTgt>
                                        </p:tgtEl>
                                      </p:cBhvr>
                                      <p:to x="100000" y="60000"/>
                                    </p:animScale>
                                    <p:animScale>
                                      <p:cBhvr>
                                        <p:cTn id="30" dur="166" decel="50000">
                                          <p:stCondLst>
                                            <p:cond delay="676"/>
                                          </p:stCondLst>
                                        </p:cTn>
                                        <p:tgtEl>
                                          <p:spTgt spid="3">
                                            <p:txEl>
                                              <p:pRg st="4" end="4"/>
                                            </p:txEl>
                                          </p:spTgt>
                                        </p:tgtEl>
                                      </p:cBhvr>
                                      <p:to x="100000" y="100000"/>
                                    </p:animScale>
                                    <p:animScale>
                                      <p:cBhvr>
                                        <p:cTn id="31" dur="26">
                                          <p:stCondLst>
                                            <p:cond delay="1312"/>
                                          </p:stCondLst>
                                        </p:cTn>
                                        <p:tgtEl>
                                          <p:spTgt spid="3">
                                            <p:txEl>
                                              <p:pRg st="4" end="4"/>
                                            </p:txEl>
                                          </p:spTgt>
                                        </p:tgtEl>
                                      </p:cBhvr>
                                      <p:to x="100000" y="80000"/>
                                    </p:animScale>
                                    <p:animScale>
                                      <p:cBhvr>
                                        <p:cTn id="32" dur="166" decel="50000">
                                          <p:stCondLst>
                                            <p:cond delay="1338"/>
                                          </p:stCondLst>
                                        </p:cTn>
                                        <p:tgtEl>
                                          <p:spTgt spid="3">
                                            <p:txEl>
                                              <p:pRg st="4" end="4"/>
                                            </p:txEl>
                                          </p:spTgt>
                                        </p:tgtEl>
                                      </p:cBhvr>
                                      <p:to x="100000" y="100000"/>
                                    </p:animScale>
                                    <p:animScale>
                                      <p:cBhvr>
                                        <p:cTn id="33" dur="26">
                                          <p:stCondLst>
                                            <p:cond delay="1642"/>
                                          </p:stCondLst>
                                        </p:cTn>
                                        <p:tgtEl>
                                          <p:spTgt spid="3">
                                            <p:txEl>
                                              <p:pRg st="4" end="4"/>
                                            </p:txEl>
                                          </p:spTgt>
                                        </p:tgtEl>
                                      </p:cBhvr>
                                      <p:to x="100000" y="90000"/>
                                    </p:animScale>
                                    <p:animScale>
                                      <p:cBhvr>
                                        <p:cTn id="34" dur="166" decel="50000">
                                          <p:stCondLst>
                                            <p:cond delay="1668"/>
                                          </p:stCondLst>
                                        </p:cTn>
                                        <p:tgtEl>
                                          <p:spTgt spid="3">
                                            <p:txEl>
                                              <p:pRg st="4" end="4"/>
                                            </p:txEl>
                                          </p:spTgt>
                                        </p:tgtEl>
                                      </p:cBhvr>
                                      <p:to x="100000" y="100000"/>
                                    </p:animScale>
                                    <p:animScale>
                                      <p:cBhvr>
                                        <p:cTn id="35" dur="26">
                                          <p:stCondLst>
                                            <p:cond delay="1808"/>
                                          </p:stCondLst>
                                        </p:cTn>
                                        <p:tgtEl>
                                          <p:spTgt spid="3">
                                            <p:txEl>
                                              <p:pRg st="4" end="4"/>
                                            </p:txEl>
                                          </p:spTgt>
                                        </p:tgtEl>
                                      </p:cBhvr>
                                      <p:to x="100000" y="95000"/>
                                    </p:animScale>
                                    <p:animScale>
                                      <p:cBhvr>
                                        <p:cTn id="36" dur="166" decel="50000">
                                          <p:stCondLst>
                                            <p:cond delay="1834"/>
                                          </p:stCondLst>
                                        </p:cTn>
                                        <p:tgtEl>
                                          <p:spTgt spid="3">
                                            <p:txEl>
                                              <p:pRg st="4" end="4"/>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Effect transition="in" filter="wipe(down)">
                                      <p:cBhvr>
                                        <p:cTn id="39" dur="580">
                                          <p:stCondLst>
                                            <p:cond delay="0"/>
                                          </p:stCondLst>
                                        </p:cTn>
                                        <p:tgtEl>
                                          <p:spTgt spid="3">
                                            <p:txEl>
                                              <p:pRg st="6" end="6"/>
                                            </p:txEl>
                                          </p:spTgt>
                                        </p:tgtEl>
                                      </p:cBhvr>
                                    </p:animEffect>
                                    <p:anim calcmode="lin" valueType="num">
                                      <p:cBhvr>
                                        <p:cTn id="40"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xEl>
                                              <p:pRg st="6" end="6"/>
                                            </p:txEl>
                                          </p:spTgt>
                                        </p:tgtEl>
                                      </p:cBhvr>
                                      <p:to x="100000" y="60000"/>
                                    </p:animScale>
                                    <p:animScale>
                                      <p:cBhvr>
                                        <p:cTn id="46" dur="166" decel="50000">
                                          <p:stCondLst>
                                            <p:cond delay="676"/>
                                          </p:stCondLst>
                                        </p:cTn>
                                        <p:tgtEl>
                                          <p:spTgt spid="3">
                                            <p:txEl>
                                              <p:pRg st="6" end="6"/>
                                            </p:txEl>
                                          </p:spTgt>
                                        </p:tgtEl>
                                      </p:cBhvr>
                                      <p:to x="100000" y="100000"/>
                                    </p:animScale>
                                    <p:animScale>
                                      <p:cBhvr>
                                        <p:cTn id="47" dur="26">
                                          <p:stCondLst>
                                            <p:cond delay="1312"/>
                                          </p:stCondLst>
                                        </p:cTn>
                                        <p:tgtEl>
                                          <p:spTgt spid="3">
                                            <p:txEl>
                                              <p:pRg st="6" end="6"/>
                                            </p:txEl>
                                          </p:spTgt>
                                        </p:tgtEl>
                                      </p:cBhvr>
                                      <p:to x="100000" y="80000"/>
                                    </p:animScale>
                                    <p:animScale>
                                      <p:cBhvr>
                                        <p:cTn id="48" dur="166" decel="50000">
                                          <p:stCondLst>
                                            <p:cond delay="1338"/>
                                          </p:stCondLst>
                                        </p:cTn>
                                        <p:tgtEl>
                                          <p:spTgt spid="3">
                                            <p:txEl>
                                              <p:pRg st="6" end="6"/>
                                            </p:txEl>
                                          </p:spTgt>
                                        </p:tgtEl>
                                      </p:cBhvr>
                                      <p:to x="100000" y="100000"/>
                                    </p:animScale>
                                    <p:animScale>
                                      <p:cBhvr>
                                        <p:cTn id="49" dur="26">
                                          <p:stCondLst>
                                            <p:cond delay="1642"/>
                                          </p:stCondLst>
                                        </p:cTn>
                                        <p:tgtEl>
                                          <p:spTgt spid="3">
                                            <p:txEl>
                                              <p:pRg st="6" end="6"/>
                                            </p:txEl>
                                          </p:spTgt>
                                        </p:tgtEl>
                                      </p:cBhvr>
                                      <p:to x="100000" y="90000"/>
                                    </p:animScale>
                                    <p:animScale>
                                      <p:cBhvr>
                                        <p:cTn id="50" dur="166" decel="50000">
                                          <p:stCondLst>
                                            <p:cond delay="1668"/>
                                          </p:stCondLst>
                                        </p:cTn>
                                        <p:tgtEl>
                                          <p:spTgt spid="3">
                                            <p:txEl>
                                              <p:pRg st="6" end="6"/>
                                            </p:txEl>
                                          </p:spTgt>
                                        </p:tgtEl>
                                      </p:cBhvr>
                                      <p:to x="100000" y="100000"/>
                                    </p:animScale>
                                    <p:animScale>
                                      <p:cBhvr>
                                        <p:cTn id="51" dur="26">
                                          <p:stCondLst>
                                            <p:cond delay="1808"/>
                                          </p:stCondLst>
                                        </p:cTn>
                                        <p:tgtEl>
                                          <p:spTgt spid="3">
                                            <p:txEl>
                                              <p:pRg st="6" end="6"/>
                                            </p:txEl>
                                          </p:spTgt>
                                        </p:tgtEl>
                                      </p:cBhvr>
                                      <p:to x="100000" y="95000"/>
                                    </p:animScale>
                                    <p:animScale>
                                      <p:cBhvr>
                                        <p:cTn id="52" dur="166" decel="50000">
                                          <p:stCondLst>
                                            <p:cond delay="1834"/>
                                          </p:stCondLst>
                                        </p:cTn>
                                        <p:tgtEl>
                                          <p:spTgt spid="3">
                                            <p:txEl>
                                              <p:pRg st="6" end="6"/>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4474840" cy="2880319"/>
          </a:xfrm>
          <a:solidFill>
            <a:schemeClr val="accent5">
              <a:lumMod val="20000"/>
              <a:lumOff val="80000"/>
            </a:schemeClr>
          </a:solidFill>
        </p:spPr>
        <p:txBody>
          <a:bodyPr>
            <a:normAutofit/>
          </a:bodyPr>
          <a:lstStyle/>
          <a:p>
            <a:r>
              <a:rPr lang="es-CO" sz="2400" dirty="0"/>
              <a:t>Más bien, lo que enseña es que debemos ofrecer nuestras vidas como sacrificios vivos a Dios en respuesta y en gratitud por todas las misericordias que nos ha mostrado en la </a:t>
            </a:r>
            <a:r>
              <a:rPr lang="es-CO" sz="2400" dirty="0" smtClean="0"/>
              <a:t>salvación. Ver</a:t>
            </a:r>
            <a:r>
              <a:rPr lang="es-CO" sz="2400" dirty="0" smtClean="0">
                <a:solidFill>
                  <a:srgbClr val="FF0000"/>
                </a:solidFill>
              </a:rPr>
              <a:t> </a:t>
            </a:r>
            <a:r>
              <a:rPr lang="es-CO" sz="2400" dirty="0">
                <a:solidFill>
                  <a:srgbClr val="FF0000"/>
                </a:solidFill>
              </a:rPr>
              <a:t>(Romanos 12:1-2</a:t>
            </a:r>
            <a:r>
              <a:rPr lang="es-CO" sz="2400" dirty="0" smtClean="0">
                <a:solidFill>
                  <a:srgbClr val="FF0000"/>
                </a:solidFill>
              </a:rPr>
              <a:t>).  </a:t>
            </a:r>
            <a:endParaRPr lang="es-CO" sz="2400" dirty="0">
              <a:solidFill>
                <a:srgbClr val="FF0000"/>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188641"/>
            <a:ext cx="3384376" cy="2952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555776" y="4509120"/>
            <a:ext cx="6192688" cy="1938992"/>
          </a:xfrm>
          <a:prstGeom prst="rect">
            <a:avLst/>
          </a:prstGeom>
          <a:solidFill>
            <a:schemeClr val="accent5">
              <a:lumMod val="20000"/>
              <a:lumOff val="80000"/>
            </a:schemeClr>
          </a:solidFill>
        </p:spPr>
        <p:txBody>
          <a:bodyPr wrap="square">
            <a:spAutoFit/>
          </a:bodyPr>
          <a:lstStyle/>
          <a:p>
            <a:r>
              <a:rPr lang="es-CO" sz="2400" dirty="0"/>
              <a:t>Cuando una persona </a:t>
            </a:r>
            <a:r>
              <a:rPr lang="es-CO" sz="2400" dirty="0" smtClean="0"/>
              <a:t>entrega su vida a Cristo, </a:t>
            </a:r>
            <a:r>
              <a:rPr lang="es-CO" sz="2400" dirty="0"/>
              <a:t>sus pecados son perdonados y pagados totalmente por </a:t>
            </a:r>
            <a:r>
              <a:rPr lang="es-CO" sz="2400" dirty="0" smtClean="0"/>
              <a:t>Cristo en la cruz. </a:t>
            </a:r>
            <a:r>
              <a:rPr lang="es-CO" sz="2400" dirty="0"/>
              <a:t>No quedan pagos futuros que puedan ser hechos por ellos, ni tampoco es requerida una futura expiación</a:t>
            </a:r>
            <a:r>
              <a:rPr lang="es-CO" sz="2400" dirty="0" smtClean="0"/>
              <a:t>.  </a:t>
            </a:r>
            <a:endParaRPr lang="es-CO" sz="2400" dirty="0"/>
          </a:p>
        </p:txBody>
      </p:sp>
      <p:sp>
        <p:nvSpPr>
          <p:cNvPr id="5" name="4 Rectángulo"/>
          <p:cNvSpPr/>
          <p:nvPr/>
        </p:nvSpPr>
        <p:spPr>
          <a:xfrm>
            <a:off x="4460074" y="3284984"/>
            <a:ext cx="4572000" cy="646331"/>
          </a:xfrm>
          <a:prstGeom prst="rect">
            <a:avLst/>
          </a:prstGeom>
        </p:spPr>
        <p:txBody>
          <a:bodyPr>
            <a:spAutoFit/>
          </a:bodyPr>
          <a:lstStyle/>
          <a:p>
            <a:pPr algn="ctr"/>
            <a:r>
              <a:rPr lang="es-CO" b="1" dirty="0">
                <a:solidFill>
                  <a:srgbClr val="FF0000"/>
                </a:solidFill>
              </a:rPr>
              <a:t>El </a:t>
            </a:r>
            <a:r>
              <a:rPr lang="es-CO" b="1" dirty="0" smtClean="0">
                <a:solidFill>
                  <a:srgbClr val="FF0000"/>
                </a:solidFill>
              </a:rPr>
              <a:t>cambio </a:t>
            </a:r>
            <a:r>
              <a:rPr lang="es-CO" b="1" dirty="0">
                <a:solidFill>
                  <a:srgbClr val="FF0000"/>
                </a:solidFill>
              </a:rPr>
              <a:t>de vida operado en Pablo es un ejemplo del «sacrificio» que exige Dios.</a:t>
            </a:r>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144" y="4509121"/>
            <a:ext cx="2016224"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7191175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nodeType="withEffect">
                                  <p:stCondLst>
                                    <p:cond delay="0"/>
                                  </p:stCondLst>
                                  <p:childTnLst>
                                    <p:set>
                                      <p:cBhvr>
                                        <p:cTn id="9" dur="1" fill="hold">
                                          <p:stCondLst>
                                            <p:cond delay="0"/>
                                          </p:stCondLst>
                                        </p:cTn>
                                        <p:tgtEl>
                                          <p:spTgt spid="2051"/>
                                        </p:tgtEl>
                                        <p:attrNameLst>
                                          <p:attrName>style.visibility</p:attrName>
                                        </p:attrNameLst>
                                      </p:cBhvr>
                                      <p:to>
                                        <p:strVal val="visible"/>
                                      </p:to>
                                    </p:set>
                                    <p:animEffect transition="in" filter="barn(inVertical)">
                                      <p:cBhvr>
                                        <p:cTn id="10" dur="500"/>
                                        <p:tgtEl>
                                          <p:spTgt spid="20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192688"/>
          </a:xfrm>
        </p:spPr>
        <p:txBody>
          <a:bodyPr>
            <a:normAutofit fontScale="92500" lnSpcReduction="10000"/>
          </a:bodyPr>
          <a:lstStyle/>
          <a:p>
            <a:pPr marL="0" indent="0">
              <a:buNone/>
            </a:pPr>
            <a:r>
              <a:rPr lang="es-CO" sz="4000" b="1" dirty="0"/>
              <a:t>4) </a:t>
            </a:r>
            <a:r>
              <a:rPr lang="es-CO" sz="2800" b="1" u="sng" dirty="0"/>
              <a:t>Un aspecto clave de la Virgen de Fátima es el postrarse ante ella, y la veneración de imágenes asociadas con la aparición</a:t>
            </a:r>
            <a:r>
              <a:rPr lang="es-CO" sz="2400" dirty="0" smtClean="0"/>
              <a:t>.</a:t>
            </a:r>
          </a:p>
          <a:p>
            <a:pPr marL="400050" lvl="1" indent="0">
              <a:buNone/>
            </a:pPr>
            <a:r>
              <a:rPr lang="es-CO" dirty="0" smtClean="0"/>
              <a:t> </a:t>
            </a:r>
          </a:p>
          <a:p>
            <a:pPr marL="400050" lvl="1" indent="0">
              <a:buNone/>
            </a:pPr>
            <a:r>
              <a:rPr lang="es-CO" sz="2400" dirty="0" smtClean="0"/>
              <a:t>A </a:t>
            </a:r>
            <a:r>
              <a:rPr lang="es-CO" sz="2400" dirty="0"/>
              <a:t>través de toda la Biblia, encontrarás que cada vez que alguien se postra ante uno de los “santos” o ángeles, les es dicho que se levanten y se detengan. </a:t>
            </a:r>
            <a:endParaRPr lang="es-CO" sz="2400" dirty="0" smtClean="0"/>
          </a:p>
          <a:p>
            <a:pPr marL="400050" lvl="1" indent="0">
              <a:buNone/>
            </a:pPr>
            <a:r>
              <a:rPr lang="es-CO" sz="2400" dirty="0" smtClean="0"/>
              <a:t>Solo </a:t>
            </a:r>
            <a:r>
              <a:rPr lang="es-CO" sz="2400" dirty="0"/>
              <a:t>cuando es hecho ante “el Ángel del Señor” (una aparición de Cristo pre-encarnado), o ante Jesús o Dios el Padre, es aceptada tal veneración</a:t>
            </a:r>
            <a:r>
              <a:rPr lang="es-CO" sz="2000" dirty="0"/>
              <a:t>. </a:t>
            </a:r>
            <a:r>
              <a:rPr lang="es-CO" sz="2000" dirty="0" smtClean="0"/>
              <a:t>Ver </a:t>
            </a:r>
            <a:r>
              <a:rPr lang="es-CO" sz="2600" dirty="0" smtClean="0">
                <a:solidFill>
                  <a:srgbClr val="FF0000"/>
                </a:solidFill>
              </a:rPr>
              <a:t>(Mat.2:11; </a:t>
            </a:r>
            <a:r>
              <a:rPr lang="es-CO" sz="2600" u="sng" dirty="0" smtClean="0">
                <a:solidFill>
                  <a:srgbClr val="FF0000"/>
                </a:solidFill>
              </a:rPr>
              <a:t>Juan 20:28</a:t>
            </a:r>
            <a:r>
              <a:rPr lang="es-CO" sz="2600" dirty="0" smtClean="0">
                <a:solidFill>
                  <a:srgbClr val="FF0000"/>
                </a:solidFill>
              </a:rPr>
              <a:t>; Dan.9:20; Josué 5:14</a:t>
            </a:r>
            <a:r>
              <a:rPr lang="es-CO" sz="2600" dirty="0" smtClean="0">
                <a:solidFill>
                  <a:srgbClr val="FF0000"/>
                </a:solidFill>
              </a:rPr>
              <a:t>). </a:t>
            </a:r>
            <a:r>
              <a:rPr lang="es-CO" sz="2600" dirty="0" smtClean="0"/>
              <a:t>Nota que Jesús no rechaza que Tomás le atribuya ser Dios. </a:t>
            </a:r>
            <a:endParaRPr lang="es-CO" sz="2600" dirty="0" smtClean="0"/>
          </a:p>
          <a:p>
            <a:pPr marL="0" indent="0">
              <a:buNone/>
            </a:pPr>
            <a:endParaRPr lang="es-CO" sz="2400" dirty="0" smtClean="0"/>
          </a:p>
          <a:p>
            <a:pPr marL="0" indent="0">
              <a:buNone/>
            </a:pPr>
            <a:r>
              <a:rPr lang="es-CO" sz="2400" dirty="0" smtClean="0"/>
              <a:t>Los </a:t>
            </a:r>
            <a:r>
              <a:rPr lang="es-CO" sz="2400" dirty="0"/>
              <a:t>católicos hacen distinción entre “adorar” a Dios y “venerar” a María y a los santos (prokuneo – es la palabra griega que la Iglesia Católica usa para “veneración” como opuesta a la “adoración,” la cual solo Dios merece). </a:t>
            </a:r>
          </a:p>
          <a:p>
            <a:pPr marL="0" indent="0">
              <a:buNone/>
            </a:pPr>
            <a:endParaRPr lang="es-CO" sz="2400" dirty="0"/>
          </a:p>
        </p:txBody>
      </p:sp>
    </p:spTree>
    <p:extLst>
      <p:ext uri="{BB962C8B-B14F-4D97-AF65-F5344CB8AC3E}">
        <p14:creationId xmlns:p14="http://schemas.microsoft.com/office/powerpoint/2010/main" val="55304110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a:bodyPr>
          <a:lstStyle/>
          <a:p>
            <a:pPr marL="0" indent="0">
              <a:buNone/>
            </a:pPr>
            <a:endParaRPr lang="es-CO" sz="2400" dirty="0" smtClean="0"/>
          </a:p>
          <a:p>
            <a:pPr marL="0" indent="0">
              <a:buNone/>
            </a:pPr>
            <a:r>
              <a:rPr lang="es-CO" sz="2400" dirty="0" smtClean="0"/>
              <a:t>Pero </a:t>
            </a:r>
            <a:r>
              <a:rPr lang="es-CO" sz="2400" dirty="0"/>
              <a:t>cuando Juan el apóstol se postró ante un ángel, el ángel no le preguntó, “¿Estás adorándome o venerándome?” El ángel simplemente le dice que se detenga y que “</a:t>
            </a:r>
            <a:r>
              <a:rPr lang="es-CO" sz="2400" b="1" dirty="0">
                <a:latin typeface="Agency FB" pitchFamily="34" charset="0"/>
              </a:rPr>
              <a:t>adore a Dios</a:t>
            </a:r>
            <a:r>
              <a:rPr lang="es-CO" sz="2400" dirty="0"/>
              <a:t>” </a:t>
            </a:r>
            <a:r>
              <a:rPr lang="es-CO" sz="2400" dirty="0">
                <a:solidFill>
                  <a:srgbClr val="FF0000"/>
                </a:solidFill>
              </a:rPr>
              <a:t>(Apocalipsis 19:10). </a:t>
            </a:r>
            <a:endParaRPr lang="es-CO" sz="2400" dirty="0" smtClean="0">
              <a:solidFill>
                <a:srgbClr val="FF0000"/>
              </a:solidFill>
            </a:endParaRPr>
          </a:p>
          <a:p>
            <a:pPr marL="0" indent="0">
              <a:buNone/>
            </a:pPr>
            <a:endParaRPr lang="es-CO" sz="2400" dirty="0" smtClean="0"/>
          </a:p>
          <a:p>
            <a:pPr marL="0" indent="0">
              <a:buNone/>
            </a:pPr>
            <a:r>
              <a:rPr lang="es-CO" sz="2400" dirty="0" smtClean="0"/>
              <a:t>De </a:t>
            </a:r>
            <a:r>
              <a:rPr lang="es-CO" sz="2400" dirty="0"/>
              <a:t>la misma manera, cuando Pedro fue “venerado” por Cornelio en </a:t>
            </a:r>
            <a:r>
              <a:rPr lang="es-CO" sz="2400" dirty="0">
                <a:solidFill>
                  <a:srgbClr val="FF0000"/>
                </a:solidFill>
              </a:rPr>
              <a:t>Hechos 10:25-26</a:t>
            </a:r>
            <a:r>
              <a:rPr lang="es-CO" sz="2400" dirty="0"/>
              <a:t>, Pedro le dice a Cornelio, “... </a:t>
            </a:r>
            <a:r>
              <a:rPr lang="es-CO" sz="2400" b="1" dirty="0">
                <a:latin typeface="Agency FB" pitchFamily="34" charset="0"/>
              </a:rPr>
              <a:t>Levántate, pues yo mismo también soy hombre</a:t>
            </a:r>
            <a:r>
              <a:rPr lang="es-CO" sz="2400" dirty="0"/>
              <a:t>.” </a:t>
            </a:r>
            <a:endParaRPr lang="es-CO" sz="2400" dirty="0" smtClean="0"/>
          </a:p>
          <a:p>
            <a:pPr marL="0" indent="0">
              <a:buNone/>
            </a:pPr>
            <a:endParaRPr lang="es-CO" sz="2400" dirty="0" smtClean="0"/>
          </a:p>
          <a:p>
            <a:pPr marL="0" indent="0">
              <a:buNone/>
            </a:pPr>
            <a:r>
              <a:rPr lang="es-CO" sz="2400" dirty="0" smtClean="0"/>
              <a:t>Puedes </a:t>
            </a:r>
            <a:r>
              <a:rPr lang="es-CO" sz="2400" dirty="0"/>
              <a:t>notar que su misma palabra es usada también en el pasaje mencionado de Apocalipsis. Por lo tanto, el repetido ejemplo que tenemos de un ángel o un “santo” siendo “honrado” es acompañado por la orden de ¡detenerse!</a:t>
            </a:r>
          </a:p>
        </p:txBody>
      </p:sp>
    </p:spTree>
    <p:extLst>
      <p:ext uri="{BB962C8B-B14F-4D97-AF65-F5344CB8AC3E}">
        <p14:creationId xmlns:p14="http://schemas.microsoft.com/office/powerpoint/2010/main" val="2030652518"/>
      </p:ext>
    </p:extLst>
  </p:cSld>
  <p:clrMapOvr>
    <a:masterClrMapping/>
  </p:clrMapOvr>
  <p:transition spd="slow">
    <p:push dir="u"/>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435280" cy="6336704"/>
          </a:xfrm>
        </p:spPr>
        <p:txBody>
          <a:bodyPr>
            <a:normAutofit fontScale="62500" lnSpcReduction="20000"/>
          </a:bodyPr>
          <a:lstStyle/>
          <a:p>
            <a:pPr marL="0" indent="0">
              <a:buNone/>
            </a:pPr>
            <a:r>
              <a:rPr lang="es-CO" dirty="0" smtClean="0"/>
              <a:t>Así </a:t>
            </a:r>
            <a:r>
              <a:rPr lang="es-CO" dirty="0"/>
              <a:t>que, el rezarle a María es contrario a la amonestación de las </a:t>
            </a:r>
            <a:r>
              <a:rPr lang="es-CO" dirty="0" smtClean="0"/>
              <a:t>Escrituras </a:t>
            </a:r>
            <a:r>
              <a:rPr lang="es-CO" dirty="0"/>
              <a:t>de orar solo a </a:t>
            </a:r>
            <a:r>
              <a:rPr lang="es-CO" dirty="0" smtClean="0"/>
              <a:t>Dios, </a:t>
            </a:r>
            <a:r>
              <a:rPr lang="es-CO" dirty="0"/>
              <a:t>y así dice que lo hagamos en el ejemplo de la Escritura. </a:t>
            </a:r>
            <a:endParaRPr lang="es-CO" dirty="0" smtClean="0"/>
          </a:p>
          <a:p>
            <a:pPr marL="0" indent="0">
              <a:buNone/>
            </a:pPr>
            <a:r>
              <a:rPr lang="es-CO" dirty="0" smtClean="0"/>
              <a:t>También </a:t>
            </a:r>
            <a:r>
              <a:rPr lang="es-CO" dirty="0"/>
              <a:t>es ilógico el sustituir la oración a un todo-amoroso, omnisciente y omnipotente </a:t>
            </a:r>
            <a:r>
              <a:rPr lang="es-CO" dirty="0" smtClean="0"/>
              <a:t>Dios, Ver </a:t>
            </a:r>
            <a:r>
              <a:rPr lang="es-CO" dirty="0">
                <a:solidFill>
                  <a:srgbClr val="FF0000"/>
                </a:solidFill>
              </a:rPr>
              <a:t>(Salmos 139; Hebreos 4:14-16), </a:t>
            </a:r>
            <a:r>
              <a:rPr lang="es-CO" dirty="0"/>
              <a:t>para rezarle a algún santo o a María, porque no existe evidencia en la Biblia de que ellos puedan siquiera escuchar las oraciones. El orar a los santos y a María en base a una creencia mundialmente extendida, es atribuirles atributos de omnipresencia y omnisciencia que solo Dios posee. En realidad ¡eso es idolatría!</a:t>
            </a:r>
          </a:p>
          <a:p>
            <a:endParaRPr lang="es-CO" dirty="0"/>
          </a:p>
          <a:p>
            <a:pPr marL="400050" lvl="1" indent="0">
              <a:buNone/>
            </a:pPr>
            <a:r>
              <a:rPr lang="es-CO" sz="5100" b="1" dirty="0"/>
              <a:t>5) </a:t>
            </a:r>
            <a:r>
              <a:rPr lang="es-CO" sz="3800" dirty="0"/>
              <a:t>Por último, en lo concerniente al “Milagro del Sol”, existen repetidos casos en los cuales se habla de “falsos milagros</a:t>
            </a:r>
            <a:r>
              <a:rPr lang="es-CO" sz="3800" dirty="0" smtClean="0"/>
              <a:t>”. Ver </a:t>
            </a:r>
            <a:r>
              <a:rPr lang="es-CO" sz="3800" dirty="0" smtClean="0">
                <a:solidFill>
                  <a:srgbClr val="FF0000"/>
                </a:solidFill>
              </a:rPr>
              <a:t>(Éxodo </a:t>
            </a:r>
            <a:r>
              <a:rPr lang="es-CO" sz="3800" dirty="0">
                <a:solidFill>
                  <a:srgbClr val="FF0000"/>
                </a:solidFill>
              </a:rPr>
              <a:t>7:22; 8:7; 8:18; Mateo 24:24; Marcos 13:22; Apocalipsis 13:13-14)</a:t>
            </a:r>
            <a:r>
              <a:rPr lang="es-CO" sz="3800" dirty="0"/>
              <a:t>. </a:t>
            </a:r>
            <a:endParaRPr lang="es-CO" sz="3800" dirty="0" smtClean="0"/>
          </a:p>
          <a:p>
            <a:pPr marL="400050" lvl="1" indent="0">
              <a:buNone/>
            </a:pPr>
            <a:r>
              <a:rPr lang="es-CO" sz="3800" dirty="0" smtClean="0"/>
              <a:t>Dios </a:t>
            </a:r>
            <a:r>
              <a:rPr lang="es-CO" sz="3800" dirty="0"/>
              <a:t>aún nos dice en </a:t>
            </a:r>
            <a:r>
              <a:rPr lang="es-CO" sz="3800" dirty="0">
                <a:solidFill>
                  <a:srgbClr val="FF0000"/>
                </a:solidFill>
              </a:rPr>
              <a:t>Deuteronomio </a:t>
            </a:r>
            <a:r>
              <a:rPr lang="es-CO" sz="3800" dirty="0" smtClean="0">
                <a:solidFill>
                  <a:srgbClr val="FF0000"/>
                </a:solidFill>
              </a:rPr>
              <a:t>13:1-4, </a:t>
            </a:r>
            <a:r>
              <a:rPr lang="es-CO" sz="3800" dirty="0"/>
              <a:t>que cuando alguien hace una predicción que se </a:t>
            </a:r>
            <a:r>
              <a:rPr lang="es-CO" sz="3800" dirty="0" smtClean="0"/>
              <a:t>cumpla, </a:t>
            </a:r>
            <a:r>
              <a:rPr lang="es-CO" sz="3800" dirty="0"/>
              <a:t>o una “señal” que parece milagrosa, pero que al mismo tiempo enseña a adorar a dioses extraños, </a:t>
            </a:r>
            <a:r>
              <a:rPr lang="es-CO" sz="3800" dirty="0" smtClean="0"/>
              <a:t>y no a obedecer los mandamientos de Dios, que </a:t>
            </a:r>
            <a:r>
              <a:rPr lang="es-CO" sz="3800" dirty="0"/>
              <a:t>no le presten atención a lo que él dice, sino más bien se le trate como un falso profeta. </a:t>
            </a:r>
          </a:p>
          <a:p>
            <a:endParaRPr lang="es-CO" dirty="0"/>
          </a:p>
        </p:txBody>
      </p:sp>
    </p:spTree>
    <p:extLst>
      <p:ext uri="{BB962C8B-B14F-4D97-AF65-F5344CB8AC3E}">
        <p14:creationId xmlns:p14="http://schemas.microsoft.com/office/powerpoint/2010/main" val="239815291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heel(1)">
                                      <p:cBhvr>
                                        <p:cTn id="7" dur="2000"/>
                                        <p:tgtEl>
                                          <p:spTgt spid="3">
                                            <p:txEl>
                                              <p:pRg st="3" end="3"/>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heel(1)">
                                      <p:cBhvr>
                                        <p:cTn id="10"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a:bodyPr>
          <a:lstStyle/>
          <a:p>
            <a:pPr marL="0" indent="0">
              <a:buNone/>
            </a:pPr>
            <a:r>
              <a:rPr lang="es-CO" sz="2400" dirty="0"/>
              <a:t>Para un cristiano, su “guía de la fe” debe ser la Biblia y lo que ella </a:t>
            </a:r>
            <a:r>
              <a:rPr lang="es-CO" sz="2400" dirty="0" smtClean="0"/>
              <a:t>enseña. Ver </a:t>
            </a:r>
            <a:r>
              <a:rPr lang="es-CO" sz="2400" dirty="0" smtClean="0">
                <a:solidFill>
                  <a:srgbClr val="FF0000"/>
                </a:solidFill>
              </a:rPr>
              <a:t>(Isaías </a:t>
            </a:r>
            <a:r>
              <a:rPr lang="es-CO" sz="2400" dirty="0">
                <a:solidFill>
                  <a:srgbClr val="FF0000"/>
                </a:solidFill>
              </a:rPr>
              <a:t>8:20; 2 Timoteo 3:16). </a:t>
            </a:r>
            <a:endParaRPr lang="es-CO" sz="2400" dirty="0" smtClean="0">
              <a:solidFill>
                <a:srgbClr val="FF0000"/>
              </a:solidFill>
            </a:endParaRPr>
          </a:p>
          <a:p>
            <a:pPr marL="0" indent="0">
              <a:buNone/>
            </a:pPr>
            <a:r>
              <a:rPr lang="es-CO" sz="2400" dirty="0" smtClean="0"/>
              <a:t>Y </a:t>
            </a:r>
            <a:r>
              <a:rPr lang="es-CO" sz="2400" dirty="0"/>
              <a:t>mientras los católicos puedan argumentar que la “Virgen de Fátima” no nos llama a adorar a “dioses extraños” sino a adorar al verdadero Dios, la idea de venerar a María al grado de que su “Inmaculado Corazón” es puesto al mismo nivel de devoción que el “Sagrado Corazón” de Jesucristo, se trata indudablemente de la exaltación de una mujer diosa a la posición que nunca se le da en la Escritura... la de igualarla con Dios. </a:t>
            </a:r>
            <a:r>
              <a:rPr lang="es-CO" sz="2400" dirty="0" smtClean="0"/>
              <a:t>Porque </a:t>
            </a:r>
            <a:r>
              <a:rPr lang="es-CO" sz="2400" dirty="0"/>
              <a:t>el honrarla a la par de Cristo, es hacer justamente eso. </a:t>
            </a:r>
            <a:endParaRPr lang="es-CO" sz="2400" dirty="0" smtClean="0"/>
          </a:p>
          <a:p>
            <a:pPr marL="0" indent="0">
              <a:buNone/>
            </a:pPr>
            <a:r>
              <a:rPr lang="es-CO" sz="2400" dirty="0" smtClean="0"/>
              <a:t>De </a:t>
            </a:r>
            <a:r>
              <a:rPr lang="es-CO" sz="2400" dirty="0"/>
              <a:t>la misma manera, el concentrarnos en María a tal grado que pasemos más tiempo orándole a ella que a Dios, también es idolatría, especialmente a la luz de los mandamientos directos de la Escritura de orar a Dios y al completo silencio de la Escritura concerniente a alguna exaltación de María</a:t>
            </a:r>
            <a:r>
              <a:rPr lang="es-CO" sz="2400" dirty="0" smtClean="0"/>
              <a:t>. Ver </a:t>
            </a:r>
            <a:r>
              <a:rPr lang="es-CO" sz="2400" dirty="0" smtClean="0">
                <a:solidFill>
                  <a:srgbClr val="FF0000"/>
                </a:solidFill>
              </a:rPr>
              <a:t>(Mat.4:10). </a:t>
            </a:r>
            <a:endParaRPr lang="es-CO" sz="2400" dirty="0">
              <a:solidFill>
                <a:srgbClr val="FF0000"/>
              </a:solidFill>
            </a:endParaRPr>
          </a:p>
        </p:txBody>
      </p:sp>
    </p:spTree>
    <p:extLst>
      <p:ext uri="{BB962C8B-B14F-4D97-AF65-F5344CB8AC3E}">
        <p14:creationId xmlns:p14="http://schemas.microsoft.com/office/powerpoint/2010/main" val="3340350951"/>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368152"/>
          </a:xfrm>
          <a:solidFill>
            <a:schemeClr val="accent5">
              <a:lumMod val="20000"/>
              <a:lumOff val="80000"/>
            </a:schemeClr>
          </a:solidFill>
        </p:spPr>
        <p:txBody>
          <a:bodyPr>
            <a:normAutofit/>
          </a:bodyPr>
          <a:lstStyle/>
          <a:p>
            <a:pPr marL="0" indent="0">
              <a:buNone/>
            </a:pPr>
            <a:r>
              <a:rPr lang="es-CO" b="1" u="sng" dirty="0"/>
              <a:t>¿Fue el “Milagro del Sol” un falso milagro? </a:t>
            </a:r>
            <a:endParaRPr lang="es-CO" b="1" u="sng" dirty="0" smtClean="0"/>
          </a:p>
          <a:p>
            <a:pPr marL="0" indent="0">
              <a:buNone/>
            </a:pPr>
            <a:r>
              <a:rPr lang="es-CO" sz="2400" dirty="0" smtClean="0"/>
              <a:t>Basándonos </a:t>
            </a:r>
            <a:r>
              <a:rPr lang="es-CO" sz="2400" dirty="0"/>
              <a:t>en la enseñanza bíblica, ciertamente eso parece. </a:t>
            </a:r>
            <a:endParaRPr lang="es-CO"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9584" y="1907647"/>
            <a:ext cx="3528392" cy="24574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827584" y="1916774"/>
            <a:ext cx="4572000" cy="2308324"/>
          </a:xfrm>
          <a:prstGeom prst="rect">
            <a:avLst/>
          </a:prstGeom>
        </p:spPr>
        <p:txBody>
          <a:bodyPr>
            <a:spAutoFit/>
          </a:bodyPr>
          <a:lstStyle/>
          <a:p>
            <a:r>
              <a:rPr lang="es-CO" sz="2400" dirty="0"/>
              <a:t>Satanás no tiene problemas de mezclar suficiente verdad para hacer que una enseñanza parezca correcta con solo la suficiente dosis de error para condenar las almas al infierno. </a:t>
            </a:r>
            <a:endParaRPr lang="es-CO" dirty="0"/>
          </a:p>
        </p:txBody>
      </p:sp>
      <p:sp>
        <p:nvSpPr>
          <p:cNvPr id="5" name="4 Rectángulo"/>
          <p:cNvSpPr/>
          <p:nvPr/>
        </p:nvSpPr>
        <p:spPr>
          <a:xfrm>
            <a:off x="1259632" y="4509120"/>
            <a:ext cx="6984776" cy="1569660"/>
          </a:xfrm>
          <a:prstGeom prst="rect">
            <a:avLst/>
          </a:prstGeom>
          <a:solidFill>
            <a:schemeClr val="accent5">
              <a:lumMod val="20000"/>
              <a:lumOff val="80000"/>
            </a:schemeClr>
          </a:solidFill>
        </p:spPr>
        <p:txBody>
          <a:bodyPr wrap="square">
            <a:spAutoFit/>
          </a:bodyPr>
          <a:lstStyle/>
          <a:p>
            <a:r>
              <a:rPr lang="es-CO" sz="2400" b="1" dirty="0"/>
              <a:t>¿Dónde es alguna vez mencionado a través de todo el mensaje de Fátima el Evangelio de salvación por gracia a través de la fe en Cristo - el mensaje que es repetido a través de todo el Nuevo Testamento? </a:t>
            </a:r>
          </a:p>
        </p:txBody>
      </p:sp>
    </p:spTree>
    <p:extLst>
      <p:ext uri="{BB962C8B-B14F-4D97-AF65-F5344CB8AC3E}">
        <p14:creationId xmlns:p14="http://schemas.microsoft.com/office/powerpoint/2010/main" val="152515636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1000"/>
                                        <p:tgtEl>
                                          <p:spTgt spid="3074"/>
                                        </p:tgtEl>
                                      </p:cBhvr>
                                    </p:animEffect>
                                    <p:anim calcmode="lin" valueType="num">
                                      <p:cBhvr>
                                        <p:cTn id="8" dur="1000" fill="hold"/>
                                        <p:tgtEl>
                                          <p:spTgt spid="3074"/>
                                        </p:tgtEl>
                                        <p:attrNameLst>
                                          <p:attrName>ppt_x</p:attrName>
                                        </p:attrNameLst>
                                      </p:cBhvr>
                                      <p:tavLst>
                                        <p:tav tm="0">
                                          <p:val>
                                            <p:strVal val="#ppt_x"/>
                                          </p:val>
                                        </p:tav>
                                        <p:tav tm="100000">
                                          <p:val>
                                            <p:strVal val="#ppt_x"/>
                                          </p:val>
                                        </p:tav>
                                      </p:tavLst>
                                    </p:anim>
                                    <p:anim calcmode="lin" valueType="num">
                                      <p:cBhvr>
                                        <p:cTn id="9" dur="1000" fill="hold"/>
                                        <p:tgtEl>
                                          <p:spTgt spid="307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p:spPr>
        <p:txBody>
          <a:bodyPr>
            <a:normAutofit fontScale="92500" lnSpcReduction="10000"/>
          </a:bodyPr>
          <a:lstStyle/>
          <a:p>
            <a:pPr marL="0" indent="0">
              <a:buNone/>
            </a:pPr>
            <a:r>
              <a:rPr lang="es-CO" sz="2600" b="1" dirty="0" smtClean="0"/>
              <a:t>¿</a:t>
            </a:r>
            <a:r>
              <a:rPr lang="es-CO" sz="2600" b="1" dirty="0"/>
              <a:t>Dónde es alguna vez mencionado que la salvación es solo a través de la obra </a:t>
            </a:r>
            <a:r>
              <a:rPr lang="es-CO" sz="2600" b="1" dirty="0" smtClean="0"/>
              <a:t>hecha por Jesucristo </a:t>
            </a:r>
            <a:r>
              <a:rPr lang="es-CO" sz="2600" b="1" dirty="0"/>
              <a:t>en el Calvario, y que nuestras buenas obras no tienen mérito alguno aparte de Él? </a:t>
            </a:r>
            <a:endParaRPr lang="es-CO" sz="2600" b="1" dirty="0" smtClean="0"/>
          </a:p>
          <a:p>
            <a:pPr marL="400050" lvl="1" indent="0">
              <a:buNone/>
            </a:pPr>
            <a:endParaRPr lang="es-CO" dirty="0" smtClean="0"/>
          </a:p>
          <a:p>
            <a:pPr marL="400050" lvl="1" indent="0">
              <a:buNone/>
            </a:pPr>
            <a:r>
              <a:rPr lang="es-CO" dirty="0" smtClean="0"/>
              <a:t>La </a:t>
            </a:r>
            <a:r>
              <a:rPr lang="es-CO" dirty="0"/>
              <a:t>penitencia y el hacer ofrendas por la reparación de nuestros pecados, son contrarias a la obra terminada de Cristo en el Calvario y a nuestra necesidad de salvación solamente por gracia a través de la fe en Él únicamente. </a:t>
            </a:r>
            <a:endParaRPr lang="es-CO" dirty="0" smtClean="0"/>
          </a:p>
          <a:p>
            <a:pPr marL="0" indent="0">
              <a:buNone/>
            </a:pPr>
            <a:endParaRPr lang="es-CO" sz="2600" dirty="0" smtClean="0"/>
          </a:p>
          <a:p>
            <a:pPr marL="0" indent="0">
              <a:buNone/>
            </a:pPr>
            <a:r>
              <a:rPr lang="es-CO" sz="2600" dirty="0" smtClean="0"/>
              <a:t>En conclusión: El </a:t>
            </a:r>
            <a:r>
              <a:rPr lang="es-CO" sz="2600" dirty="0"/>
              <a:t>llamado a la devoción de María y su Inmaculado Corazón y al rezo del rosario como los medios últimos y finales para la salvación de las almas, se encara a las verdades bíblicas, </a:t>
            </a:r>
            <a:r>
              <a:rPr lang="es-CO" sz="2600" dirty="0" smtClean="0"/>
              <a:t>tal </a:t>
            </a:r>
            <a:r>
              <a:rPr lang="es-CO" sz="2600" dirty="0"/>
              <a:t>como </a:t>
            </a:r>
            <a:r>
              <a:rPr lang="es-CO" sz="2600" dirty="0" smtClean="0"/>
              <a:t>lo dice en </a:t>
            </a:r>
            <a:r>
              <a:rPr lang="es-CO" sz="2600" dirty="0" smtClean="0">
                <a:solidFill>
                  <a:srgbClr val="FF0000"/>
                </a:solidFill>
              </a:rPr>
              <a:t>Juan 14:6; Hechos </a:t>
            </a:r>
            <a:r>
              <a:rPr lang="es-CO" sz="2600" dirty="0">
                <a:solidFill>
                  <a:srgbClr val="FF0000"/>
                </a:solidFill>
              </a:rPr>
              <a:t>4:12 y 1 Timoteo 2:5</a:t>
            </a:r>
            <a:r>
              <a:rPr lang="es-CO" sz="2600" dirty="0"/>
              <a:t>. </a:t>
            </a:r>
            <a:r>
              <a:rPr lang="es-CO" sz="2600" dirty="0" smtClean="0"/>
              <a:t>Recuerda: </a:t>
            </a:r>
            <a:r>
              <a:rPr lang="es-CO" sz="2600" dirty="0" smtClean="0">
                <a:latin typeface="Agency FB" pitchFamily="34" charset="0"/>
              </a:rPr>
              <a:t>“¡</a:t>
            </a:r>
            <a:r>
              <a:rPr lang="es-CO" sz="2600" dirty="0">
                <a:latin typeface="Agency FB" pitchFamily="34" charset="0"/>
              </a:rPr>
              <a:t>A la ley y al testimonio! Si no dijeren conforme a esto, es porque no les ha amanecido</a:t>
            </a:r>
            <a:r>
              <a:rPr lang="es-CO" sz="2600" dirty="0"/>
              <a:t>.” </a:t>
            </a:r>
            <a:r>
              <a:rPr lang="es-CO" sz="2600" dirty="0">
                <a:solidFill>
                  <a:srgbClr val="FF0000"/>
                </a:solidFill>
              </a:rPr>
              <a:t>(Isaías 8:20</a:t>
            </a:r>
            <a:r>
              <a:rPr lang="es-CO" sz="2600" dirty="0" smtClean="0">
                <a:solidFill>
                  <a:srgbClr val="FF0000"/>
                </a:solidFill>
              </a:rPr>
              <a:t>).</a:t>
            </a:r>
            <a:endParaRPr lang="es-CO" sz="2600" dirty="0">
              <a:solidFill>
                <a:srgbClr val="FF0000"/>
              </a:solidFill>
            </a:endParaRPr>
          </a:p>
          <a:p>
            <a:endParaRPr lang="es-CO" dirty="0"/>
          </a:p>
          <a:p>
            <a:endParaRPr lang="es-CO" dirty="0"/>
          </a:p>
        </p:txBody>
      </p:sp>
    </p:spTree>
    <p:extLst>
      <p:ext uri="{BB962C8B-B14F-4D97-AF65-F5344CB8AC3E}">
        <p14:creationId xmlns:p14="http://schemas.microsoft.com/office/powerpoint/2010/main" val="293325344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p:cTn id="7"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1271</TotalTime>
  <Words>4316</Words>
  <Application>Microsoft Office PowerPoint</Application>
  <PresentationFormat>Presentación en pantalla (4:3)</PresentationFormat>
  <Paragraphs>120</Paragraphs>
  <Slides>30</Slides>
  <Notes>0</Notes>
  <HiddenSlides>0</HiddenSlides>
  <MMClips>0</MMClips>
  <ScaleCrop>false</ScaleCrop>
  <HeadingPairs>
    <vt:vector size="4" baseType="variant">
      <vt:variant>
        <vt:lpstr>Tema</vt:lpstr>
      </vt:variant>
      <vt:variant>
        <vt:i4>1</vt:i4>
      </vt:variant>
      <vt:variant>
        <vt:lpstr>Títulos de diapositiva</vt:lpstr>
      </vt:variant>
      <vt:variant>
        <vt:i4>30</vt:i4>
      </vt:variant>
    </vt:vector>
  </HeadingPairs>
  <TitlesOfParts>
    <vt:vector size="31" baseType="lpstr">
      <vt:lpstr>Tema de Office</vt:lpstr>
      <vt:lpstr>Las apariciones de María, tales como la Virgen de Fátima,  ¿son verdaderos mensajes de Dios?</vt:lpstr>
      <vt:lpstr> "Las apariciones de María, tales como la Virgen de Fátima,  ¿son verdaderos mensajes de Dios?"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Nota: Esta doctrina impuesta por la iglesia Católica contradice la Escritura.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Las apariciones de María, tales como la Virgen de Fátima, ¿son verdaderos mensajes de Dios?</dc:title>
  <dc:creator>FAMILIA FIERRO CH</dc:creator>
  <cp:lastModifiedBy>HUMBERTO</cp:lastModifiedBy>
  <cp:revision>95</cp:revision>
  <dcterms:created xsi:type="dcterms:W3CDTF">2014-08-18T22:33:25Z</dcterms:created>
  <dcterms:modified xsi:type="dcterms:W3CDTF">2015-03-13T20:30:50Z</dcterms:modified>
</cp:coreProperties>
</file>